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88" r:id="rId2"/>
    <p:sldId id="387" r:id="rId3"/>
    <p:sldId id="413" r:id="rId4"/>
    <p:sldId id="406" r:id="rId5"/>
    <p:sldId id="414" r:id="rId6"/>
    <p:sldId id="389" r:id="rId7"/>
    <p:sldId id="390" r:id="rId8"/>
    <p:sldId id="391" r:id="rId9"/>
    <p:sldId id="393" r:id="rId10"/>
    <p:sldId id="394" r:id="rId11"/>
    <p:sldId id="396" r:id="rId12"/>
    <p:sldId id="400" r:id="rId13"/>
    <p:sldId id="411" r:id="rId14"/>
    <p:sldId id="412" r:id="rId15"/>
    <p:sldId id="401" r:id="rId16"/>
    <p:sldId id="3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5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uca, Madison" initials="DM" lastIdx="4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DA3"/>
    <a:srgbClr val="5D7F85"/>
    <a:srgbClr val="87B5A8"/>
    <a:srgbClr val="AFCEC5"/>
    <a:srgbClr val="D7E6E2"/>
    <a:srgbClr val="35564D"/>
    <a:srgbClr val="233A34"/>
    <a:srgbClr val="E6D7E0"/>
    <a:srgbClr val="CEAFC1"/>
    <a:srgbClr val="B58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68887" autoAdjust="0"/>
  </p:normalViewPr>
  <p:slideViewPr>
    <p:cSldViewPr snapToGrid="0">
      <p:cViewPr varScale="1">
        <p:scale>
          <a:sx n="117" d="100"/>
          <a:sy n="117" d="100"/>
        </p:scale>
        <p:origin x="1344" y="192"/>
      </p:cViewPr>
      <p:guideLst>
        <p:guide orient="horz" pos="2232"/>
        <p:guide pos="5136"/>
      </p:guideLst>
    </p:cSldViewPr>
  </p:slideViewPr>
  <p:notesTextViewPr>
    <p:cViewPr>
      <p:scale>
        <a:sx n="1" d="1"/>
        <a:sy n="1" d="1"/>
      </p:scale>
      <p:origin x="0" y="0"/>
    </p:cViewPr>
  </p:notesTextViewPr>
  <p:notesViewPr>
    <p:cSldViewPr snapToGrid="0">
      <p:cViewPr varScale="1">
        <p:scale>
          <a:sx n="75" d="100"/>
          <a:sy n="75" d="100"/>
        </p:scale>
        <p:origin x="3546" y="6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709085607368"/>
          <c:y val="0.134181001238077"/>
          <c:w val="0.478798629504532"/>
          <c:h val="0.731637997523847"/>
        </c:manualLayout>
      </c:layout>
      <c:barChart>
        <c:barDir val="bar"/>
        <c:grouping val="clustered"/>
        <c:varyColors val="0"/>
        <c:ser>
          <c:idx val="0"/>
          <c:order val="0"/>
          <c:tx>
            <c:strRef>
              <c:f>Sheet1!$B$1</c:f>
              <c:strCache>
                <c:ptCount val="1"/>
                <c:pt idx="0">
                  <c:v>Cosponsors</c:v>
                </c:pt>
              </c:strCache>
            </c:strRef>
          </c:tx>
          <c:spPr>
            <a:solidFill>
              <a:schemeClr val="accent1"/>
            </a:solidFill>
            <a:ln>
              <a:noFill/>
            </a:ln>
            <a:effectLst/>
          </c:spPr>
          <c:invertIfNegative val="0"/>
          <c:dPt>
            <c:idx val="0"/>
            <c:invertIfNegative val="0"/>
            <c:bubble3D val="0"/>
            <c:spPr>
              <a:solidFill>
                <a:srgbClr val="AA3D3B"/>
              </a:solidFill>
              <a:ln>
                <a:noFill/>
              </a:ln>
              <a:effectLst/>
            </c:spPr>
            <c:extLst xmlns:c16r2="http://schemas.microsoft.com/office/drawing/2015/06/chart">
              <c:ext xmlns:c16="http://schemas.microsoft.com/office/drawing/2014/chart" uri="{C3380CC4-5D6E-409C-BE32-E72D297353CC}">
                <c16:uniqueId val="{00000001-97E5-44FD-BD5B-410352F3BFE0}"/>
              </c:ext>
            </c:extLst>
          </c:dPt>
          <c:dPt>
            <c:idx val="1"/>
            <c:invertIfNegative val="0"/>
            <c:bubble3D val="0"/>
            <c:spPr>
              <a:solidFill>
                <a:srgbClr val="0D396E"/>
              </a:solidFill>
              <a:ln>
                <a:noFill/>
              </a:ln>
              <a:effectLst/>
            </c:spPr>
            <c:extLst xmlns:c16r2="http://schemas.microsoft.com/office/drawing/2015/06/chart">
              <c:ext xmlns:c16="http://schemas.microsoft.com/office/drawing/2014/chart" uri="{C3380CC4-5D6E-409C-BE32-E72D297353CC}">
                <c16:uniqueId val="{00000003-97E5-44FD-BD5B-410352F3BFE0}"/>
              </c:ext>
            </c:extLst>
          </c:dPt>
          <c:dLbls>
            <c:dLbl>
              <c:idx val="0"/>
              <c:layout/>
              <c:tx>
                <c:rich>
                  <a:bodyPr/>
                  <a:lstStyle/>
                  <a:p>
                    <a:r>
                      <a:rPr lang="en-US" dirty="0"/>
                      <a:t>7</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7E5-44FD-BD5B-410352F3BFE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GOP</c:v>
                </c:pt>
                <c:pt idx="1">
                  <c:v>Dem</c:v>
                </c:pt>
              </c:strCache>
            </c:strRef>
          </c:cat>
          <c:val>
            <c:numRef>
              <c:f>Sheet1!$B$2:$B$3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4-97E5-44FD-BD5B-410352F3BFE0}"/>
            </c:ext>
          </c:extLst>
        </c:ser>
        <c:dLbls>
          <c:dLblPos val="outEnd"/>
          <c:showLegendKey val="0"/>
          <c:showVal val="1"/>
          <c:showCatName val="0"/>
          <c:showSerName val="0"/>
          <c:showPercent val="0"/>
          <c:showBubbleSize val="0"/>
        </c:dLbls>
        <c:gapWidth val="62"/>
        <c:axId val="1985625296"/>
        <c:axId val="1985629360"/>
      </c:barChart>
      <c:catAx>
        <c:axId val="198562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5629360"/>
        <c:crosses val="autoZero"/>
        <c:auto val="1"/>
        <c:lblAlgn val="ctr"/>
        <c:lblOffset val="100"/>
        <c:noMultiLvlLbl val="0"/>
      </c:catAx>
      <c:valAx>
        <c:axId val="1985629360"/>
        <c:scaling>
          <c:orientation val="minMax"/>
          <c:min val="0.0"/>
        </c:scaling>
        <c:delete val="1"/>
        <c:axPos val="b"/>
        <c:numFmt formatCode="General" sourceLinked="1"/>
        <c:majorTickMark val="out"/>
        <c:minorTickMark val="none"/>
        <c:tickLblPos val="nextTo"/>
        <c:crossAx val="19856252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6AE86F-1C31-455E-8C8E-B2CBD2C72432}" type="datetimeFigureOut">
              <a:rPr lang="en-US" smtClean="0"/>
              <a:t>11/20/19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447A3-A4D5-4E42-B279-33F8FB6C3E14}" type="slidenum">
              <a:rPr lang="en-US" smtClean="0"/>
              <a:t>‹#›</a:t>
            </a:fld>
            <a:endParaRPr lang="en-US" dirty="0"/>
          </a:p>
        </p:txBody>
      </p:sp>
    </p:spTree>
    <p:extLst>
      <p:ext uri="{BB962C8B-B14F-4D97-AF65-F5344CB8AC3E}">
        <p14:creationId xmlns:p14="http://schemas.microsoft.com/office/powerpoint/2010/main" val="785033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EBE26-B8DD-487B-9957-931C7ED68A9D}" type="datetimeFigureOut">
              <a:rPr lang="en-US" smtClean="0"/>
              <a:t>11/20/19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F0B2D-7785-4EC0-9F4A-91A1149DEB67}" type="slidenum">
              <a:rPr lang="en-US" smtClean="0"/>
              <a:t>‹#›</a:t>
            </a:fld>
            <a:endParaRPr lang="en-US" dirty="0"/>
          </a:p>
        </p:txBody>
      </p:sp>
    </p:spTree>
    <p:extLst>
      <p:ext uri="{BB962C8B-B14F-4D97-AF65-F5344CB8AC3E}">
        <p14:creationId xmlns:p14="http://schemas.microsoft.com/office/powerpoint/2010/main" val="235712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nergy.senate.gov/public/index.cfm/hearings-and-business-meetings?ID=6E657E37-F7D6-43DE-88CE-E3D2969AC3D0" TargetMode="External"/><Relationship Id="rId4" Type="http://schemas.openxmlformats.org/officeDocument/2006/relationships/hyperlink" Target="https://dailyenergyinsider.com/news/21793-senate-hearing-explores-how-minerals-foster-clean-energy-technologies/" TargetMode="External"/><Relationship Id="rId5" Type="http://schemas.openxmlformats.org/officeDocument/2006/relationships/hyperlink" Target="https://dailyenergyinsider.com/news/20459-energy-grid-experts-see-need-for-more-information-sharing-with-government-on-cyber-security/" TargetMode="External"/><Relationship Id="rId6" Type="http://schemas.openxmlformats.org/officeDocument/2006/relationships/hyperlink" Target="https://energycommerce.house.gov/committee-activity/hearings/hearing-on-keeping-the-lights-on-addressing-cyber-threats-to-the-grid"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ngress.gov/bill/116th-congress/house-bill/205" TargetMode="External"/><Relationship Id="rId4" Type="http://schemas.openxmlformats.org/officeDocument/2006/relationships/hyperlink" Target="NULL" TargetMode="External"/><Relationship Id="rId5" Type="http://schemas.openxmlformats.org/officeDocument/2006/relationships/hyperlink" Target="https://www.congress.gov/bill/116th-congress/house-bill/1166/actions" TargetMode="External"/><Relationship Id="rId6" Type="http://schemas.openxmlformats.org/officeDocument/2006/relationships/hyperlink" Target="https://www.congress.gov/bill/116th-congress/senate-bill/383/actions" TargetMode="External"/><Relationship Id="rId7" Type="http://schemas.openxmlformats.org/officeDocument/2006/relationships/hyperlink" Target="https://www.epw.senate.gov/public/index.cfm/2019/6/bipartisan-carbon-capture-bill-passes-the-senate-in-defense-authorization-legislation"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ongress.gov/bill/116th-congress/house-bill/1166/actions" TargetMode="External"/><Relationship Id="rId4" Type="http://schemas.openxmlformats.org/officeDocument/2006/relationships/hyperlink" Target="https://www.congress.gov/bill/116th-congress/senate-bill/383/actions" TargetMode="External"/><Relationship Id="rId5" Type="http://schemas.openxmlformats.org/officeDocument/2006/relationships/hyperlink" Target="https://www.epw.senate.gov/public/index.cfm/2019/6/bipartisan-carbon-capture-bill-passes-the-senate-in-defense-authorization-legislation" TargetMode="External"/><Relationship Id="rId6" Type="http://schemas.openxmlformats.org/officeDocument/2006/relationships/hyperlink" Target="https://www.utilitydive.com/news/carbon-capture-bill-gets-bipartisan-push-to-include-in-must-pass-defense-le/562673/"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ngress.gov/bill/116th-congress/house-bill/205" TargetMode="External"/><Relationship Id="rId4" Type="http://schemas.openxmlformats.org/officeDocument/2006/relationships/hyperlink" Target="https://www.congress.gov/bill/116th-congress/house-bill/1941/actions" TargetMode="External"/><Relationship Id="rId5" Type="http://schemas.openxmlformats.org/officeDocument/2006/relationships/hyperlink" Target="https://www.congress.gov/bill/116th-congress/house-bill/1146" TargetMode="External"/><Relationship Id="rId6" Type="http://schemas.openxmlformats.org/officeDocument/2006/relationships/hyperlink" Target="https://www.washingtonpost.com/world/national-security/senate-falls-short-in-vote-to-restrain-trump-on-iran/2019/06/28/92030b00-99a8-11e9-916d-9c61607d8190_story.html?utm_term=.066212b0d409" TargetMode="External"/><Relationship Id="rId7" Type="http://schemas.openxmlformats.org/officeDocument/2006/relationships/hyperlink" Target="https://www.vox.com/world/2019/9/23/20880639/france-germany-uk-iran-saudi-statement" TargetMode="External"/><Relationship Id="rId8" Type="http://schemas.openxmlformats.org/officeDocument/2006/relationships/hyperlink" Target="https://www.utilitydive.com/news/sen-murkowski-teases-prospects-for-storage-as-committee-advances-22-energy/558945/"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pa.gov/newsreleases/trump-administration-announces-one-national-program-rule-federal-preemption-state-fuel" TargetMode="External"/><Relationship Id="rId4" Type="http://schemas.openxmlformats.org/officeDocument/2006/relationships/hyperlink" Target="https://www.nature.com/articles/d41586-019-02439-1" TargetMode="External"/><Relationship Id="rId5" Type="http://schemas.openxmlformats.org/officeDocument/2006/relationships/hyperlink" Target="https://www.epw.senate.gov/public/index.cfm/2019/6/bipartisan-carbon-capture-bill-passes-the-senate-in-defense-authorization-legislation" TargetMode="External"/><Relationship Id="rId6" Type="http://schemas.openxmlformats.org/officeDocument/2006/relationships/hyperlink" Target="https://www.utilitydive.com/news/carbon-capture-bill-gets-bipartisan-push-to-include-in-must-pass-defense-le/562673/"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ustice.gov/enrd/listing-species-and-critical-habitats" TargetMode="External"/><Relationship Id="rId4" Type="http://schemas.openxmlformats.org/officeDocument/2006/relationships/hyperlink" Target="https://www.nwf.org/Educational-Resources/Wildlife-Guide/Understanding-Conservation/Endangered-Species" TargetMode="External"/><Relationship Id="rId5" Type="http://schemas.openxmlformats.org/officeDocument/2006/relationships/hyperlink" Target="https://www.fws.gov/endangered/what-we-do/federal-agency-programs.html"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ytimes.com/2019/08/12/climate/endangered-species-act-changes.html" TargetMode="External"/><Relationship Id="rId4" Type="http://schemas.openxmlformats.org/officeDocument/2006/relationships/hyperlink" Target="https://www.washingtonpost.com/opinions/at-interior-were-ready-to-bring-the-endangered-species-act-up-to-date/2018/08/09/2775cd8e-9a96-11e8-b55e-5002300ef004_story.html?noredirect=on" TargetMode="External"/><Relationship Id="rId5" Type="http://schemas.openxmlformats.org/officeDocument/2006/relationships/hyperlink" Target="https://www.ncbi.nlm.nih.gov/pmc/articles/PMC6482936/" TargetMode="External"/><Relationship Id="rId6" Type="http://schemas.openxmlformats.org/officeDocument/2006/relationships/hyperlink" Target="https://www.nature.com/articles/d41586-019-02439-1"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thehill.com/policy/energy-environment/458266-eight-environmentalist-groups-sue-trump-administration-over?rnd=1566420789&amp;utm_source=&amp;utm_medium=email&amp;utm_campaign=2425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pa.gov/regulations-emissions-vehicles-and-engines/safer-affordable-fuel-efficient-safe-vehicles-proposed" TargetMode="External"/><Relationship Id="rId4" Type="http://schemas.openxmlformats.org/officeDocument/2006/relationships/hyperlink" Target="https://www.cnet.com/roadshow/news/trump-us-fuel-economy-california-waiver/" TargetMode="External"/><Relationship Id="rId5" Type="http://schemas.openxmlformats.org/officeDocument/2006/relationships/hyperlink" Target="https://thehill.com/policy/energy-environment/456206-epa-submits-final-controversial-car-emissions-rule-to-the-white" TargetMode="External"/><Relationship Id="rId6" Type="http://schemas.openxmlformats.org/officeDocument/2006/relationships/hyperlink" Target="https://www.foxbusiness.com/industrials/trump-slams-politically-correct-auto-companies-foolish-executives"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ktuu.com/content/news/Bureau-of-Land-Management-releases-final-impact-for-ANWR-sales-560167671.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twitter.com/CLaFleurFERC/status/114178399198239539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p:txBody>
      </p:sp>
      <p:sp>
        <p:nvSpPr>
          <p:cNvPr id="4" name="Slide Number Placeholder 3"/>
          <p:cNvSpPr>
            <a:spLocks noGrp="1"/>
          </p:cNvSpPr>
          <p:nvPr>
            <p:ph type="sldNum" sz="quarter" idx="10"/>
          </p:nvPr>
        </p:nvSpPr>
        <p:spPr/>
        <p:txBody>
          <a:bodyPr/>
          <a:lstStyle/>
          <a:p>
            <a:fld id="{9A3F0B2D-7785-4EC0-9F4A-91A1149DEB67}" type="slidenum">
              <a:rPr lang="en-US" smtClean="0"/>
              <a:t>3</a:t>
            </a:fld>
            <a:endParaRPr lang="en-US"/>
          </a:p>
        </p:txBody>
      </p:sp>
    </p:spTree>
    <p:extLst>
      <p:ext uri="{BB962C8B-B14F-4D97-AF65-F5344CB8AC3E}">
        <p14:creationId xmlns:p14="http://schemas.microsoft.com/office/powerpoint/2010/main" val="243160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“Full Committee Hearing on Minerals and Clean Energy Technologies,” US Senate Committee on Energy and Natural Resources, accessed September 23, 2019, </a:t>
            </a:r>
            <a:r>
              <a:rPr lang="en-US" dirty="0">
                <a:hlinkClick r:id="rId3"/>
              </a:rPr>
              <a:t>https://www.energy.senate.gov/public/index.cfm/hearings-and-business-meetings?ID=6E657E37-F7D6-43DE-88CE-E3D2969AC3D0</a:t>
            </a:r>
            <a:endParaRPr lang="en-US" dirty="0"/>
          </a:p>
          <a:p>
            <a:endParaRPr lang="en-US" dirty="0"/>
          </a:p>
          <a:p>
            <a:r>
              <a:rPr lang="en-US" dirty="0"/>
              <a:t>“Opening Statement, Hearing to Examine the Minerals Needed for Clean Energy, Senator Lisa Murkowski,” US Senate Committee on Energy and Natural Resources, September 17, 2019, https://www.energy.senate.gov/public/index.cfm/files/serve?File_id=90200473-B75C-4D51-9014-55E57E84B937</a:t>
            </a:r>
          </a:p>
          <a:p>
            <a:endParaRPr lang="en-US" dirty="0"/>
          </a:p>
          <a:p>
            <a:r>
              <a:rPr lang="en-US" dirty="0"/>
              <a:t>Dave </a:t>
            </a:r>
            <a:r>
              <a:rPr lang="en-US" dirty="0" err="1"/>
              <a:t>Kovaleski</a:t>
            </a:r>
            <a:r>
              <a:rPr lang="en-US" dirty="0"/>
              <a:t>, “Senate hearing explores how minerals foster clean energy technologies,” Daily Energy Insider, September 19, 2019, </a:t>
            </a:r>
            <a:r>
              <a:rPr lang="en-US" dirty="0">
                <a:hlinkClick r:id="rId4"/>
              </a:rPr>
              <a:t>https://dailyenergyinsider.com/news/21793-senate-hearing-explores-how-minerals-foster-clean-energy-technologies/</a:t>
            </a:r>
            <a:endParaRPr lang="en-US" dirty="0"/>
          </a:p>
          <a:p>
            <a:endParaRPr lang="en-US" dirty="0"/>
          </a:p>
          <a:p>
            <a:r>
              <a:rPr lang="en-US" dirty="0"/>
              <a:t>Ed Roberts, “Energy grid experts see need for more information sharing with government on cyber security,” Daily Energy Insider, July 12, 2019, </a:t>
            </a:r>
            <a:r>
              <a:rPr lang="en-US" dirty="0">
                <a:hlinkClick r:id="rId5"/>
              </a:rPr>
              <a:t>https://dailyenergyinsider.com/news/20459-energy-grid-experts-see-need-for-more-information-sharing-with-government-on-cyber-security/</a:t>
            </a:r>
            <a:endParaRPr lang="en-US" dirty="0"/>
          </a:p>
          <a:p>
            <a:endParaRPr lang="en-US" dirty="0"/>
          </a:p>
          <a:p>
            <a:r>
              <a:rPr lang="en-US" dirty="0"/>
              <a:t>“HEARING ON ‘KEEPING THE LIGHTS ON: ADDRESSING CYBER THREATS TO THE GRID’” US House Committee on Energy &amp; Commerce, accessed September 25, 2019, </a:t>
            </a:r>
            <a:r>
              <a:rPr lang="en-US" dirty="0">
                <a:hlinkClick r:id="rId6"/>
              </a:rPr>
              <a:t>https://energycommerce.house.gov/committee-activity/hearings/hearing-on-keeping-the-lights-on-addressing-cyber-threats-to-the-grid</a:t>
            </a:r>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12</a:t>
            </a:fld>
            <a:endParaRPr lang="en-US"/>
          </a:p>
        </p:txBody>
      </p:sp>
    </p:spTree>
    <p:extLst>
      <p:ext uri="{BB962C8B-B14F-4D97-AF65-F5344CB8AC3E}">
        <p14:creationId xmlns:p14="http://schemas.microsoft.com/office/powerpoint/2010/main" val="109167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"H.R.205 - Protecting and Securing Florida's Coastline Act of 2019," Congress.gov, Accessed September 16, 2019,</a:t>
            </a:r>
          </a:p>
          <a:p>
            <a:r>
              <a:rPr lang="en-US" dirty="0">
                <a:hlinkClick r:id="rId3"/>
              </a:rPr>
              <a:t>https://www.congress.gov/bill/116th-congress/house-bill/205</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"H.R.2114 - Enhancing State Energy Security Planning and Emergency Preparedness Act of 2019," Congress.gov, Accessed September 26,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invalidUrl="https://www.congress.gov/bill/116th-congress/house-bill/2114/all-actions-without-amendments?q={&quot;search&quot;:[&quot;energy&quot;]}&amp;s=9&amp;r=8"/>
              </a:rPr>
              <a:t>https://www.congress.gov/bill/116th-congress/house-bill/2114/all-actions-without-amendments?q=%7B%22search%22%3A%5B%22energy%22%5D%7D&amp;s=9&amp;r=8</a:t>
            </a:r>
            <a:r>
              <a:rPr lang="en-US" dirty="0"/>
              <a:t>.</a:t>
            </a:r>
          </a:p>
          <a:p>
            <a:endParaRPr lang="en-US" dirty="0"/>
          </a:p>
          <a:p>
            <a:r>
              <a:rPr lang="en-US" dirty="0"/>
              <a:t>"H.R. 1166 - USE IT Act," Congress.gov, Accessed September 13, 2019,</a:t>
            </a:r>
          </a:p>
          <a:p>
            <a:r>
              <a:rPr lang="en-US" dirty="0">
                <a:hlinkClick r:id="rId5"/>
              </a:rPr>
              <a:t>https://www.congress.gov/bill/116th-congress/house-bill/1166/actions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“S.383 - USE IT Act," Congress.gov, Accessed September 13, 2019,</a:t>
            </a:r>
          </a:p>
          <a:p>
            <a:r>
              <a:rPr lang="en-US" dirty="0">
                <a:hlinkClick r:id="rId6"/>
              </a:rPr>
              <a:t>https://www.congress.gov/bill/116th-congress/senate-bill/383/actions</a:t>
            </a:r>
            <a:r>
              <a:rPr lang="en-US" dirty="0"/>
              <a:t>.</a:t>
            </a:r>
          </a:p>
          <a:p>
            <a:endParaRPr lang="en-US" dirty="0"/>
          </a:p>
          <a:p>
            <a:r>
              <a:rPr lang="en-US" dirty="0"/>
              <a:t>"Bipartisan Carbon Capture Bill Passes the Senate in Defense Authorization Legislation," U.S. Senate Committee on Environment and Public Works, June 27, 2019,</a:t>
            </a:r>
          </a:p>
          <a:p>
            <a:r>
              <a:rPr lang="en-US" dirty="0">
                <a:hlinkClick r:id="rId7"/>
              </a:rPr>
              <a:t>https://www.epw.senate.gov/public/index.cfm/2019/6/bipartisan-carbon-capture-bill-passes-the-senate-in-defense-authorization-legislation</a:t>
            </a:r>
            <a:r>
              <a:rPr lang="en-US" dirty="0"/>
              <a: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13</a:t>
            </a:fld>
            <a:endParaRPr lang="en-US"/>
          </a:p>
        </p:txBody>
      </p:sp>
    </p:spTree>
    <p:extLst>
      <p:ext uri="{BB962C8B-B14F-4D97-AF65-F5344CB8AC3E}">
        <p14:creationId xmlns:p14="http://schemas.microsoft.com/office/powerpoint/2010/main" val="3365416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"H.R. 1166 - USE IT Act," Congress.gov, Accessed September 13, 2019,</a:t>
            </a:r>
          </a:p>
          <a:p>
            <a:r>
              <a:rPr lang="en-US" dirty="0">
                <a:hlinkClick r:id="rId3"/>
              </a:rPr>
              <a:t>https://www.congress.gov/bill/116th-congress/house-bill/1166/actions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“S.383 - USE IT Act," Congress.gov, Accessed September 13, 2019,</a:t>
            </a:r>
          </a:p>
          <a:p>
            <a:r>
              <a:rPr lang="en-US" dirty="0">
                <a:hlinkClick r:id="rId4"/>
              </a:rPr>
              <a:t>https://www.congress.gov/bill/116th-congress/senate-bill/383/actions</a:t>
            </a:r>
            <a:r>
              <a:rPr lang="en-US" dirty="0"/>
              <a:t>.</a:t>
            </a:r>
          </a:p>
          <a:p>
            <a:endParaRPr lang="en-US" dirty="0"/>
          </a:p>
          <a:p>
            <a:r>
              <a:rPr lang="en-US" dirty="0"/>
              <a:t>"Bipartisan Carbon Capture Bill Passes the Senate in Defense Authorization Legislation," U.S. Senate Committee on Environment and Public Works, June 27, 2019,</a:t>
            </a:r>
          </a:p>
          <a:p>
            <a:r>
              <a:rPr lang="en-US" dirty="0">
                <a:hlinkClick r:id="rId5"/>
              </a:rPr>
              <a:t>https://www.epw.senate.gov/public/index.cfm/2019/6/bipartisan-carbon-capture-bill-passes-the-senate-in-defense-authorization-legislation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Iulia </a:t>
            </a:r>
            <a:r>
              <a:rPr lang="en-US" dirty="0" err="1"/>
              <a:t>Gheorghiu</a:t>
            </a:r>
            <a:r>
              <a:rPr lang="en-US" dirty="0"/>
              <a:t>, "Carbon capture bill gets bipartisan push to include in must-pass defense legislation," Utility Dive, September 13,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https://www.utilitydive.com/news/carbon-capture-bill-gets-bipartisan-push-to-include-in-must-pass-defense-le/562673/</a:t>
            </a:r>
            <a:r>
              <a:rPr lang="en-US" dirty="0"/>
              <a:t>.</a:t>
            </a:r>
          </a:p>
        </p:txBody>
      </p:sp>
      <p:sp>
        <p:nvSpPr>
          <p:cNvPr id="35" name="Google Shape;35;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006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50000"/>
                    <a:lumOff val="50000"/>
                  </a:schemeClr>
                </a:solidFill>
                <a:latin typeface="+mn-lt"/>
                <a:ea typeface="+mn-ea"/>
                <a:cs typeface="Georgia"/>
              </a:rPr>
              <a:t>Kelsey </a:t>
            </a:r>
            <a:r>
              <a:rPr lang="en-US" sz="800" kern="1200" dirty="0" err="1">
                <a:solidFill>
                  <a:schemeClr val="tx1">
                    <a:lumMod val="50000"/>
                    <a:lumOff val="50000"/>
                  </a:schemeClr>
                </a:solidFill>
                <a:latin typeface="+mn-lt"/>
                <a:ea typeface="+mn-ea"/>
                <a:cs typeface="Georgia"/>
              </a:rPr>
              <a:t>Brugger</a:t>
            </a:r>
            <a:r>
              <a:rPr lang="en-US" sz="800" kern="1200" dirty="0">
                <a:solidFill>
                  <a:schemeClr val="tx1">
                    <a:lumMod val="50000"/>
                    <a:lumOff val="50000"/>
                  </a:schemeClr>
                </a:solidFill>
                <a:latin typeface="+mn-lt"/>
                <a:ea typeface="+mn-ea"/>
                <a:cs typeface="Georgia"/>
              </a:rPr>
              <a:t>, “Trump’s energy agenda hits pitfalls in ‘slog to the finish’,” E&amp;E News, March 26, 2019.</a:t>
            </a:r>
          </a:p>
          <a:p>
            <a:endParaRPr lang="en-US" sz="800" dirty="0"/>
          </a:p>
          <a:p>
            <a:r>
              <a:rPr lang="en-US" sz="800" dirty="0"/>
              <a:t>"H.R.205 - Protecting and Securing Florida's Coastline Act of 2019," Congress.gov, Accessed September 16, 2019,</a:t>
            </a:r>
          </a:p>
          <a:p>
            <a:r>
              <a:rPr lang="en-US" sz="800" dirty="0">
                <a:hlinkClick r:id="rId3"/>
              </a:rPr>
              <a:t>https://www.congress.gov/bill/116th-congress/house-bill/205</a:t>
            </a:r>
            <a:r>
              <a:rPr lang="en-US" sz="800" dirty="0"/>
              <a:t>. </a:t>
            </a:r>
          </a:p>
          <a:p>
            <a:endParaRPr lang="en-US" sz="800" dirty="0"/>
          </a:p>
          <a:p>
            <a:r>
              <a:rPr lang="en-US" sz="800" dirty="0"/>
              <a:t>"H.R.1941 - Coastal and Marine Economies Protection Act," Congress.gov, Accessed September 16, 2019,</a:t>
            </a:r>
          </a:p>
          <a:p>
            <a:r>
              <a:rPr lang="en-US" sz="800" dirty="0">
                <a:hlinkClick r:id="rId4"/>
              </a:rPr>
              <a:t>https://www.congress.gov/bill/116th-congress/house-bill/1941/actions</a:t>
            </a:r>
            <a:r>
              <a:rPr lang="en-US" sz="800" dirty="0"/>
              <a:t>.</a:t>
            </a:r>
          </a:p>
          <a:p>
            <a:endParaRPr lang="en-US" sz="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t>“</a:t>
            </a:r>
            <a:r>
              <a:rPr lang="en-US" sz="1200" b="0" i="0" kern="1200" dirty="0">
                <a:solidFill>
                  <a:schemeClr val="tx1"/>
                </a:solidFill>
                <a:effectLst/>
                <a:latin typeface="+mn-lt"/>
                <a:ea typeface="+mn-ea"/>
                <a:cs typeface="+mn-cs"/>
              </a:rPr>
              <a:t>H.R.1146 - Arctic Cultural and Coastal Plain Protection Act</a:t>
            </a:r>
            <a:r>
              <a:rPr lang="en-US" sz="1200" dirty="0"/>
              <a:t>," Congress.gov, Accessed September 24, 2019, </a:t>
            </a:r>
            <a:r>
              <a:rPr lang="en-US" dirty="0">
                <a:hlinkClick r:id="rId5"/>
              </a:rPr>
              <a:t>https://www.congress.gov/bill/116th-congress/house-bill/1146</a:t>
            </a:r>
            <a:r>
              <a:rPr lang="en-US"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baseline="0" dirty="0">
                <a:solidFill>
                  <a:schemeClr val="bg1">
                    <a:lumMod val="50000"/>
                  </a:schemeClr>
                </a:solidFill>
              </a:rPr>
              <a:t>Helene Cooper, “The US Has Turned up Pressure on Iran. See the Timeline of Events,” </a:t>
            </a:r>
            <a:r>
              <a:rPr lang="en-US" sz="800" i="1" baseline="0" dirty="0">
                <a:solidFill>
                  <a:schemeClr val="bg1">
                    <a:lumMod val="50000"/>
                  </a:schemeClr>
                </a:solidFill>
              </a:rPr>
              <a:t>The New York Times, </a:t>
            </a:r>
            <a:r>
              <a:rPr lang="en-US" sz="800" i="0" baseline="0" dirty="0">
                <a:solidFill>
                  <a:schemeClr val="bg1">
                    <a:lumMod val="50000"/>
                  </a:schemeClr>
                </a:solidFill>
              </a:rPr>
              <a:t>June 14,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Karoun</a:t>
            </a:r>
            <a:r>
              <a:rPr lang="en-US" sz="800" dirty="0"/>
              <a:t> </a:t>
            </a:r>
            <a:r>
              <a:rPr lang="en-US" sz="800" dirty="0" err="1"/>
              <a:t>Demirjian</a:t>
            </a:r>
            <a:r>
              <a:rPr lang="en-US" sz="800" dirty="0"/>
              <a:t>, “Senate falls short in vote to restrain Trump on Iran,” The Washington Post,</a:t>
            </a:r>
            <a:r>
              <a:rPr lang="en-US" sz="800" baseline="0" dirty="0"/>
              <a:t> </a:t>
            </a:r>
            <a:r>
              <a:rPr lang="en-US" sz="800" dirty="0"/>
              <a:t>June 28, 2019, </a:t>
            </a:r>
            <a:r>
              <a:rPr lang="en-US" sz="800" dirty="0">
                <a:hlinkClick r:id="rId6"/>
              </a:rPr>
              <a:t>https://www.washingtonpost.com/world/national-security/senate-falls-short-in-vote-to-restrain-trump-on-iran/2019/06/28/92030b00-99a8-11e9-916d-9c61607d8190_story.html?utm_term=.066212b0d409</a:t>
            </a:r>
            <a:r>
              <a:rPr lang="en-US" sz="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Alex Ward, “France, Germany,</a:t>
            </a:r>
            <a:r>
              <a:rPr lang="en-US" sz="800" baseline="0" dirty="0"/>
              <a:t> and UK say Iran is responsible for attacks on Saudi Arabia,” </a:t>
            </a:r>
            <a:r>
              <a:rPr lang="en-US" sz="800" baseline="0" dirty="0" err="1"/>
              <a:t>Vox</a:t>
            </a:r>
            <a:r>
              <a:rPr lang="en-US" sz="800" baseline="0" dirty="0"/>
              <a:t>, September 23, 2019, </a:t>
            </a:r>
            <a:r>
              <a:rPr lang="en-US" sz="800" dirty="0">
                <a:hlinkClick r:id="rId7"/>
              </a:rPr>
              <a:t>https://www.vox.com/world/2019/9/23/20880639/france-germany-uk-iran-saudi-statement</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Iulia </a:t>
            </a:r>
            <a:r>
              <a:rPr lang="en-US" sz="800" dirty="0" err="1"/>
              <a:t>Gheorghiu</a:t>
            </a:r>
            <a:r>
              <a:rPr lang="en-US" sz="800" dirty="0"/>
              <a:t>, “Sen. Murkowski teases prospects for storage as committee advances 22 energy bills,” Utility Dive, July 17, 2019,</a:t>
            </a:r>
            <a:r>
              <a:rPr lang="en-US" sz="800" baseline="0" dirty="0"/>
              <a:t> </a:t>
            </a:r>
            <a:r>
              <a:rPr lang="en-US" sz="800" dirty="0">
                <a:hlinkClick r:id="rId8"/>
              </a:rPr>
              <a:t>https://www.utilitydive.com/news/sen-murkowski-teases-prospects-for-storage-as-committee-advances-22-energy/558945/</a:t>
            </a:r>
            <a:endParaRPr lang="en-US" sz="800" dirty="0"/>
          </a:p>
          <a:p>
            <a:endParaRPr lang="en-US" sz="800" dirty="0"/>
          </a:p>
        </p:txBody>
      </p:sp>
      <p:sp>
        <p:nvSpPr>
          <p:cNvPr id="4" name="Slide Number Placeholder 3"/>
          <p:cNvSpPr>
            <a:spLocks noGrp="1"/>
          </p:cNvSpPr>
          <p:nvPr>
            <p:ph type="sldNum" sz="quarter" idx="10"/>
          </p:nvPr>
        </p:nvSpPr>
        <p:spPr/>
        <p:txBody>
          <a:bodyPr/>
          <a:lstStyle/>
          <a:p>
            <a:fld id="{D556A13F-28BC-9E49-9D0E-49492B51710C}" type="slidenum">
              <a:rPr lang="en-US" smtClean="0"/>
              <a:t>15</a:t>
            </a:fld>
            <a:endParaRPr lang="en-US"/>
          </a:p>
        </p:txBody>
      </p:sp>
    </p:spTree>
    <p:extLst>
      <p:ext uri="{BB962C8B-B14F-4D97-AF65-F5344CB8AC3E}">
        <p14:creationId xmlns:p14="http://schemas.microsoft.com/office/powerpoint/2010/main" val="245980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F0B2D-7785-4EC0-9F4A-91A1149DEB67}" type="slidenum">
              <a:rPr lang="en-US" smtClean="0"/>
              <a:t>16</a:t>
            </a:fld>
            <a:endParaRPr lang="en-US" dirty="0"/>
          </a:p>
        </p:txBody>
      </p:sp>
    </p:spTree>
    <p:extLst>
      <p:ext uri="{BB962C8B-B14F-4D97-AF65-F5344CB8AC3E}">
        <p14:creationId xmlns:p14="http://schemas.microsoft.com/office/powerpoint/2010/main" val="402041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a:t>
            </a:r>
            <a:r>
              <a:rPr lang="en-US" baseline="0" dirty="0"/>
              <a:t> slide</a:t>
            </a:r>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4</a:t>
            </a:fld>
            <a:endParaRPr lang="en-US"/>
          </a:p>
        </p:txBody>
      </p:sp>
    </p:spTree>
    <p:extLst>
      <p:ext uri="{BB962C8B-B14F-4D97-AF65-F5344CB8AC3E}">
        <p14:creationId xmlns:p14="http://schemas.microsoft.com/office/powerpoint/2010/main" val="192732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 kern="1200" dirty="0">
                <a:solidFill>
                  <a:schemeClr val="tx1">
                    <a:lumMod val="50000"/>
                    <a:lumOff val="50000"/>
                  </a:schemeClr>
                </a:solidFill>
                <a:latin typeface="+mn-lt"/>
                <a:ea typeface="+mn-ea"/>
                <a:cs typeface="Georgia"/>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 kern="1200" dirty="0">
              <a:solidFill>
                <a:schemeClr val="tx1">
                  <a:lumMod val="50000"/>
                  <a:lumOff val="50000"/>
                </a:schemeClr>
              </a:solidFill>
              <a:latin typeface="+mn-lt"/>
              <a:ea typeface="+mn-ea"/>
              <a:cs typeface="Georgia"/>
            </a:endParaRPr>
          </a:p>
          <a:p>
            <a:r>
              <a:rPr lang="en-US" sz="800" dirty="0"/>
              <a:t>EPA Press Office, "Trump Administration Announces One National Program Rule on Federal Preemption of State Fuel Economy Standards," EPA, September 19, 2019,</a:t>
            </a:r>
            <a:r>
              <a:rPr lang="en-US" sz="800" dirty="0">
                <a:hlinkClick r:id="rId3"/>
              </a:rPr>
              <a:t> https://www.epa.gov/newsreleases/trump-administration-announces-one-national-program-rule-federal-preemption-state-fuel</a:t>
            </a:r>
            <a:r>
              <a:rPr lang="en-US" sz="800" dirty="0"/>
              <a:t>.</a:t>
            </a:r>
          </a:p>
          <a:p>
            <a:endParaRPr lang="en-US" sz="800" dirty="0"/>
          </a:p>
          <a:p>
            <a:r>
              <a:rPr lang="en-US" sz="800" dirty="0"/>
              <a:t>Jonathan Lambert, "Trump administration weakens Endangered Species Act," Nature, August 12, 2019,</a:t>
            </a:r>
          </a:p>
          <a:p>
            <a:r>
              <a:rPr lang="en-US" sz="800" dirty="0">
                <a:hlinkClick r:id="rId4"/>
              </a:rPr>
              <a:t>https://www.nature.com/articles/d41586-019-02439-1</a:t>
            </a:r>
            <a:r>
              <a:rPr lang="en-US" sz="800" dirty="0"/>
              <a:t>.</a:t>
            </a:r>
          </a:p>
          <a:p>
            <a:endParaRPr lang="en-US" sz="800" dirty="0"/>
          </a:p>
          <a:p>
            <a:r>
              <a:rPr lang="en-US" sz="800" dirty="0"/>
              <a:t>"Bipartisan Carbon Capture Bill Passes the Senate in Defense Authorization Legislation," U.S. Senate Committee on Environment and Public Works, June 27, 2019,</a:t>
            </a:r>
          </a:p>
          <a:p>
            <a:r>
              <a:rPr lang="en-US" sz="800" dirty="0">
                <a:hlinkClick r:id="rId5"/>
              </a:rPr>
              <a:t>https://www.epw.senate.gov/public/index.cfm/2019/6/bipartisan-carbon-capture-bill-passes-the-senate-in-defense-authorization-legislation</a:t>
            </a:r>
            <a:r>
              <a:rPr lang="en-US" sz="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Iulia </a:t>
            </a:r>
            <a:r>
              <a:rPr lang="en-US" sz="800" dirty="0" err="1"/>
              <a:t>Gheorghiu</a:t>
            </a:r>
            <a:r>
              <a:rPr lang="en-US" sz="800" dirty="0"/>
              <a:t>, "Carbon capture bill gets bipartisan push to include in must-pass defense legislation," Utility Dive, September 13,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hlinkClick r:id="rId6"/>
              </a:rPr>
              <a:t>https://www.utilitydive.com/news/carbon-capture-bill-gets-bipartisan-push-to-include-in-must-pass-defense-le/562673/</a:t>
            </a:r>
            <a:r>
              <a:rPr lang="en-US" sz="800" dirty="0"/>
              <a:t>.</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5</a:t>
            </a:fld>
            <a:endParaRPr lang="en-US"/>
          </a:p>
        </p:txBody>
      </p:sp>
    </p:spTree>
    <p:extLst>
      <p:ext uri="{BB962C8B-B14F-4D97-AF65-F5344CB8AC3E}">
        <p14:creationId xmlns:p14="http://schemas.microsoft.com/office/powerpoint/2010/main" val="177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"Listing species under the ESA and designating critical habitat," US Department of Justice, Accessed August 20, 2019,</a:t>
            </a:r>
          </a:p>
          <a:p>
            <a:r>
              <a:rPr lang="en-US" dirty="0">
                <a:hlinkClick r:id="rId3"/>
              </a:rPr>
              <a:t>https://www.justice.gov/enrd/listing-species-and-critical-habitats</a:t>
            </a:r>
            <a:r>
              <a:rPr lang="en-US" dirty="0"/>
              <a:t>.</a:t>
            </a:r>
          </a:p>
          <a:p>
            <a:endParaRPr lang="en-US" dirty="0"/>
          </a:p>
          <a:p>
            <a:r>
              <a:rPr lang="en-US" dirty="0"/>
              <a:t>"Endangered Species," National Wildlife Federation, Accessed August 20, 2019,</a:t>
            </a:r>
          </a:p>
          <a:p>
            <a:r>
              <a:rPr lang="en-US" dirty="0">
                <a:hlinkClick r:id="rId4"/>
              </a:rPr>
              <a:t>https://www.nwf.org/Educational-Resources/Wildlife-Guide/Understanding-Conservation/Endangered-Species</a:t>
            </a:r>
            <a:r>
              <a:rPr lang="en-US" dirty="0"/>
              <a:t>.</a:t>
            </a:r>
          </a:p>
          <a:p>
            <a:endParaRPr lang="en-US" dirty="0"/>
          </a:p>
          <a:p>
            <a:r>
              <a:rPr lang="en-US" dirty="0"/>
              <a:t>“Federal Agencies</a:t>
            </a:r>
            <a:r>
              <a:rPr lang="en-US" baseline="0" dirty="0"/>
              <a:t> Programs</a:t>
            </a:r>
            <a:r>
              <a:rPr lang="en-US" dirty="0"/>
              <a:t>," National Wildlife Federation, Accessed August 20, 2019,</a:t>
            </a:r>
          </a:p>
          <a:p>
            <a:r>
              <a:rPr lang="en-US" dirty="0">
                <a:hlinkClick r:id="rId5"/>
              </a:rPr>
              <a:t>https://www.fws.gov/endangered/what-we-do/federal-agency-programs.html</a:t>
            </a:r>
            <a:r>
              <a:rPr lang="en-US" dirty="0"/>
              <a:t>.</a:t>
            </a:r>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6</a:t>
            </a:fld>
            <a:endParaRPr lang="en-US"/>
          </a:p>
        </p:txBody>
      </p:sp>
    </p:spTree>
    <p:extLst>
      <p:ext uri="{BB962C8B-B14F-4D97-AF65-F5344CB8AC3E}">
        <p14:creationId xmlns:p14="http://schemas.microsoft.com/office/powerpoint/2010/main" val="269027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Lisa Friedman, "U.S. Significantly Weakens Endangered Species Act," The New York Times, August 12, 2019,</a:t>
            </a:r>
          </a:p>
          <a:p>
            <a:r>
              <a:rPr lang="en-US" dirty="0">
                <a:hlinkClick r:id="rId3"/>
              </a:rPr>
              <a:t>https://www.nytimes.com/2019/08/12/climate/endangered-species-act-changes.html</a:t>
            </a:r>
            <a:r>
              <a:rPr lang="en-US" dirty="0"/>
              <a:t>.</a:t>
            </a:r>
          </a:p>
          <a:p>
            <a:endParaRPr lang="en-US" dirty="0"/>
          </a:p>
          <a:p>
            <a:r>
              <a:rPr lang="en-US" dirty="0"/>
              <a:t>David Bernhardt, "At Interior, we’re ready to bring the Endangered Species Act up to date," August 9, 2018,</a:t>
            </a:r>
          </a:p>
          <a:p>
            <a:r>
              <a:rPr lang="en-US" dirty="0">
                <a:hlinkClick r:id="rId4"/>
              </a:rPr>
              <a:t>https://www.washingtonpost.com/opinions/at-interior-were-ready-to-bring-the-endangered-species-act-up-to-date/2018/08/09/2775cd8e-9a96-11e8-b55e-5002300ef004_story.html?noredirect=on</a:t>
            </a:r>
            <a:r>
              <a:rPr lang="en-US" dirty="0"/>
              <a:t>.</a:t>
            </a:r>
          </a:p>
          <a:p>
            <a:endParaRPr lang="en-US" dirty="0"/>
          </a:p>
          <a:p>
            <a:r>
              <a:rPr lang="en-US" dirty="0"/>
              <a:t>Greenwald et al., "Extinction and the U.S. Endangered Species Act," PubMed,</a:t>
            </a:r>
            <a:r>
              <a:rPr lang="en-US" baseline="0" dirty="0"/>
              <a:t> 7</a:t>
            </a:r>
            <a:r>
              <a:rPr lang="en-US" dirty="0"/>
              <a:t>, April 22, 2019,</a:t>
            </a:r>
          </a:p>
          <a:p>
            <a:r>
              <a:rPr lang="en-US" dirty="0">
                <a:hlinkClick r:id="rId5"/>
              </a:rPr>
              <a:t>https://www.ncbi.nlm.nih.gov/pmc/articles/PMC6482936/</a:t>
            </a:r>
            <a:r>
              <a:rPr lang="en-US" dirty="0"/>
              <a:t>.</a:t>
            </a:r>
          </a:p>
          <a:p>
            <a:endParaRPr lang="en-US" dirty="0"/>
          </a:p>
          <a:p>
            <a:r>
              <a:rPr lang="en-US" dirty="0"/>
              <a:t>Jonathan Lambert, "Trump administration weakens Endangered Species Act," Nature, August 12, 2019,</a:t>
            </a:r>
          </a:p>
          <a:p>
            <a:r>
              <a:rPr lang="en-US" dirty="0">
                <a:hlinkClick r:id="rId6"/>
              </a:rPr>
              <a:t>https://www.nature.com/articles/d41586-019-02439-1</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7</a:t>
            </a:fld>
            <a:endParaRPr lang="en-US"/>
          </a:p>
        </p:txBody>
      </p:sp>
    </p:spTree>
    <p:extLst>
      <p:ext uri="{BB962C8B-B14F-4D97-AF65-F5344CB8AC3E}">
        <p14:creationId xmlns:p14="http://schemas.microsoft.com/office/powerpoint/2010/main" val="202140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baseline="0" dirty="0"/>
          </a:p>
          <a:p>
            <a:r>
              <a:rPr lang="en-US" baseline="0" dirty="0"/>
              <a:t>Miranda Green, “Environmental groups sue Trump administration over Endangered Species Act changes,” The Hill, August 21, 2019, </a:t>
            </a:r>
            <a:r>
              <a:rPr lang="en-US" dirty="0">
                <a:hlinkClick r:id="rId3"/>
              </a:rPr>
              <a:t>https://thehill.com/policy/energy-environment/458266-eight-environmentalist-groups-sue-trump-administration-over?rnd=1566420789&amp;utm_source=&amp;utm_medium=email&amp;utm_campaign=24251</a:t>
            </a:r>
            <a:endParaRPr lang="en-US" baseline="0" dirty="0"/>
          </a:p>
        </p:txBody>
      </p:sp>
      <p:sp>
        <p:nvSpPr>
          <p:cNvPr id="4" name="Slide Number Placeholder 3"/>
          <p:cNvSpPr>
            <a:spLocks noGrp="1"/>
          </p:cNvSpPr>
          <p:nvPr>
            <p:ph type="sldNum" sz="quarter" idx="10"/>
          </p:nvPr>
        </p:nvSpPr>
        <p:spPr/>
        <p:txBody>
          <a:bodyPr/>
          <a:lstStyle/>
          <a:p>
            <a:fld id="{D556A13F-28BC-9E49-9D0E-49492B51710C}" type="slidenum">
              <a:rPr lang="en-US" smtClean="0"/>
              <a:t>8</a:t>
            </a:fld>
            <a:endParaRPr lang="en-US"/>
          </a:p>
        </p:txBody>
      </p:sp>
    </p:spTree>
    <p:extLst>
      <p:ext uri="{BB962C8B-B14F-4D97-AF65-F5344CB8AC3E}">
        <p14:creationId xmlns:p14="http://schemas.microsoft.com/office/powerpoint/2010/main" val="220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r>
              <a:rPr lang="en-US" dirty="0"/>
              <a:t>"The Safer Affordable Fuel Efficient (SAFE) Vehicles Proposed Rule for Model Years 2021-2026," EPA, Accessed September 6, 2019,</a:t>
            </a:r>
          </a:p>
          <a:p>
            <a:r>
              <a:rPr lang="en-US" dirty="0">
                <a:hlinkClick r:id="rId3"/>
              </a:rPr>
              <a:t>https://www.epa.gov/regulations-emissions-vehicles-and-engines/safer-affordable-fuel-efficient-safe-vehicles-proposed</a:t>
            </a:r>
            <a:r>
              <a:rPr lang="en-US" dirty="0"/>
              <a:t>.</a:t>
            </a:r>
          </a:p>
          <a:p>
            <a:endParaRPr lang="en-US" dirty="0"/>
          </a:p>
          <a:p>
            <a:r>
              <a:rPr lang="en-US" dirty="0"/>
              <a:t>Sean </a:t>
            </a:r>
            <a:r>
              <a:rPr lang="en-US" dirty="0" err="1"/>
              <a:t>Szymkowski</a:t>
            </a:r>
            <a:r>
              <a:rPr lang="en-US" dirty="0"/>
              <a:t>, "Revised US fuel economy standards will reportedly end California waiver," CNET, September 5, 2019,</a:t>
            </a:r>
          </a:p>
          <a:p>
            <a:r>
              <a:rPr lang="en-US" dirty="0">
                <a:hlinkClick r:id="rId4"/>
              </a:rPr>
              <a:t>https://www.cnet.com/roadshow/news/trump-us-fuel-economy-california-waiver/</a:t>
            </a:r>
            <a:r>
              <a:rPr lang="en-US" dirty="0"/>
              <a:t>.</a:t>
            </a:r>
          </a:p>
          <a:p>
            <a:endParaRPr lang="en-US" dirty="0"/>
          </a:p>
          <a:p>
            <a:r>
              <a:rPr lang="en-US" dirty="0"/>
              <a:t>Miranda Green, "EPA submits final controversial car emissions rule to the White House," The Hill, August 5, 2019,</a:t>
            </a:r>
          </a:p>
          <a:p>
            <a:r>
              <a:rPr lang="en-US" dirty="0">
                <a:hlinkClick r:id="rId5"/>
              </a:rPr>
              <a:t>https://thehill.com/policy/energy-environment/456206-epa-submits-final-controversial-car-emissions-rule-to-the-white</a:t>
            </a:r>
            <a:r>
              <a:rPr lang="en-US" dirty="0"/>
              <a:t>.</a:t>
            </a:r>
          </a:p>
          <a:p>
            <a:endParaRPr lang="en-US" dirty="0"/>
          </a:p>
          <a:p>
            <a:r>
              <a:rPr lang="en-US" dirty="0"/>
              <a:t>Paul Conner, "Trump slams 'politically correct' auto companies, 'foolish executives," Fox Business, August 21, 2019,</a:t>
            </a:r>
          </a:p>
          <a:p>
            <a:r>
              <a:rPr lang="en-US" dirty="0">
                <a:hlinkClick r:id="rId6"/>
              </a:rPr>
              <a:t>https://www.foxbusiness.com/industrials/trump-slams-politically-correct-auto-companies-foolish-executives</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9</a:t>
            </a:fld>
            <a:endParaRPr lang="en-US"/>
          </a:p>
        </p:txBody>
      </p:sp>
    </p:spTree>
    <p:extLst>
      <p:ext uri="{BB962C8B-B14F-4D97-AF65-F5344CB8AC3E}">
        <p14:creationId xmlns:p14="http://schemas.microsoft.com/office/powerpoint/2010/main" val="214834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Lex </a:t>
            </a:r>
            <a:r>
              <a:rPr lang="en-US" dirty="0" err="1"/>
              <a:t>Treinen</a:t>
            </a:r>
            <a:r>
              <a:rPr lang="en-US" dirty="0"/>
              <a:t>, "BLM releases final ANWR environmental impact statement; opponents plan legal action," KTUU, September 12, 2019,</a:t>
            </a:r>
          </a:p>
          <a:p>
            <a:r>
              <a:rPr lang="en-US" dirty="0">
                <a:hlinkClick r:id="rId3"/>
              </a:rPr>
              <a:t>https://www.ktuu.com/content/news/Bureau-of-Land-Management-releases-final-impact-for-ANWR-sales-560167671.html</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9A3F0B2D-7785-4EC0-9F4A-91A1149DEB67}" type="slidenum">
              <a:rPr lang="en-US" smtClean="0"/>
              <a:t>10</a:t>
            </a:fld>
            <a:endParaRPr lang="en-US"/>
          </a:p>
        </p:txBody>
      </p:sp>
    </p:spTree>
    <p:extLst>
      <p:ext uri="{BB962C8B-B14F-4D97-AF65-F5344CB8AC3E}">
        <p14:creationId xmlns:p14="http://schemas.microsoft.com/office/powerpoint/2010/main" val="6203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Sosurces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Gavin Bade, “FERC’s LaFleur to step down after push from Senate Democrats,” Utility Dive, updated Feb. 1,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Rod </a:t>
            </a:r>
            <a:r>
              <a:rPr lang="en-US" sz="800" dirty="0" err="1">
                <a:solidFill>
                  <a:schemeClr val="tx1">
                    <a:lumMod val="50000"/>
                    <a:lumOff val="50000"/>
                  </a:schemeClr>
                </a:solidFill>
                <a:latin typeface="Georgia"/>
                <a:cs typeface="Georgia"/>
              </a:rPr>
              <a:t>Kuckro</a:t>
            </a:r>
            <a:r>
              <a:rPr lang="en-US" sz="800" dirty="0">
                <a:solidFill>
                  <a:schemeClr val="tx1">
                    <a:lumMod val="50000"/>
                    <a:lumOff val="50000"/>
                  </a:schemeClr>
                </a:solidFill>
                <a:latin typeface="Georgia"/>
                <a:cs typeface="Georgia"/>
              </a:rPr>
              <a:t>, “Commissioner Kevin McIntyre dies,” E&amp;E News, Jan. 3,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“Commissioner Cheryl A. LaFleur Biography,” FERC.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a:t>
            </a:r>
            <a:r>
              <a:rPr lang="en-US" sz="800" dirty="0" err="1">
                <a:solidFill>
                  <a:schemeClr val="tx1">
                    <a:lumMod val="50000"/>
                    <a:lumOff val="50000"/>
                  </a:schemeClr>
                </a:solidFill>
                <a:latin typeface="Georgia"/>
                <a:cs typeface="Georgia"/>
              </a:rPr>
              <a:t>CLaFleurFERC</a:t>
            </a:r>
            <a:r>
              <a:rPr lang="en-US" sz="800" dirty="0">
                <a:solidFill>
                  <a:schemeClr val="tx1">
                    <a:lumMod val="50000"/>
                    <a:lumOff val="50000"/>
                  </a:schemeClr>
                </a:solidFill>
                <a:latin typeface="Georgia"/>
                <a:cs typeface="Georgia"/>
              </a:rPr>
              <a:t>, Twitter, June 20, 2019, </a:t>
            </a:r>
            <a:r>
              <a:rPr lang="en-US" sz="800" dirty="0">
                <a:hlinkClick r:id="rId3"/>
              </a:rPr>
              <a:t>https://twitter.com/CLaFleurFERC/status/1141783991982395393</a:t>
            </a:r>
            <a:r>
              <a:rPr lang="en-US" sz="800" dirty="0"/>
              <a:t>.</a:t>
            </a: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50000"/>
                  <a:lumOff val="50000"/>
                </a:schemeClr>
              </a:solidFill>
              <a:latin typeface="Georgi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latin typeface="Georgia"/>
                <a:cs typeface="Georgia"/>
              </a:rPr>
              <a:t>Jeff St. John, “Trump Names Chatterjee as FERC Chairman to Replace Ailing McIntyre,” Green Tech Media, Oct. 25, 2018.</a:t>
            </a:r>
          </a:p>
        </p:txBody>
      </p:sp>
      <p:sp>
        <p:nvSpPr>
          <p:cNvPr id="4" name="Slide Number Placeholder 3"/>
          <p:cNvSpPr>
            <a:spLocks noGrp="1"/>
          </p:cNvSpPr>
          <p:nvPr>
            <p:ph type="sldNum" sz="quarter" idx="10"/>
          </p:nvPr>
        </p:nvSpPr>
        <p:spPr/>
        <p:txBody>
          <a:bodyPr/>
          <a:lstStyle/>
          <a:p>
            <a:fld id="{D556A13F-28BC-9E49-9D0E-49492B51710C}" type="slidenum">
              <a:rPr lang="en-US" smtClean="0"/>
              <a:t>11</a:t>
            </a:fld>
            <a:endParaRPr lang="en-US"/>
          </a:p>
        </p:txBody>
      </p:sp>
    </p:spTree>
    <p:extLst>
      <p:ext uri="{BB962C8B-B14F-4D97-AF65-F5344CB8AC3E}">
        <p14:creationId xmlns:p14="http://schemas.microsoft.com/office/powerpoint/2010/main" val="237079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412" y="1122363"/>
            <a:ext cx="8447980" cy="1115568"/>
          </a:xfrm>
        </p:spPr>
        <p:txBody>
          <a:bodyPr anchor="t" anchorCtr="0">
            <a:normAutofit/>
          </a:bodyPr>
          <a:lstStyle>
            <a:lvl1pPr algn="l">
              <a:defRPr sz="3200" b="1">
                <a:solidFill>
                  <a:schemeClr val="tx1"/>
                </a:solidFill>
                <a:latin typeface="+mj-lt"/>
              </a:defRPr>
            </a:lvl1pPr>
          </a:lstStyle>
          <a:p>
            <a:r>
              <a:rPr lang="en-US" altLang="en-US" sz="3200" b="1" dirty="0">
                <a:solidFill>
                  <a:schemeClr val="tx1">
                    <a:lumMod val="65000"/>
                    <a:lumOff val="35000"/>
                  </a:schemeClr>
                </a:solidFill>
                <a:latin typeface="Georgia" charset="0"/>
                <a:ea typeface="ＭＳ Ｐゴシック" charset="-128"/>
                <a:cs typeface="MS PGothic" charset="-128"/>
              </a:rPr>
              <a:t>Presentation Center title </a:t>
            </a:r>
            <a:br>
              <a:rPr lang="en-US" altLang="en-US" sz="3200" b="1" dirty="0">
                <a:solidFill>
                  <a:schemeClr val="tx1">
                    <a:lumMod val="65000"/>
                    <a:lumOff val="35000"/>
                  </a:schemeClr>
                </a:solidFill>
                <a:latin typeface="Georgia" charset="0"/>
                <a:ea typeface="ＭＳ Ｐゴシック" charset="-128"/>
                <a:cs typeface="MS PGothic" charset="-128"/>
              </a:rPr>
            </a:br>
            <a:r>
              <a:rPr lang="en-US" altLang="en-US" sz="3200" b="1" dirty="0">
                <a:solidFill>
                  <a:schemeClr val="tx1">
                    <a:lumMod val="65000"/>
                    <a:lumOff val="35000"/>
                  </a:schemeClr>
                </a:solidFill>
                <a:latin typeface="Georgia" charset="0"/>
                <a:ea typeface="ＭＳ Ｐゴシック" charset="-128"/>
                <a:cs typeface="MS PGothic" charset="-128"/>
              </a:rPr>
              <a:t>[Max 2 line title]</a:t>
            </a:r>
            <a:endParaRPr lang="en-US" dirty="0"/>
          </a:p>
        </p:txBody>
      </p:sp>
      <p:sp>
        <p:nvSpPr>
          <p:cNvPr id="3" name="Subtitle 2"/>
          <p:cNvSpPr>
            <a:spLocks noGrp="1"/>
          </p:cNvSpPr>
          <p:nvPr>
            <p:ph type="subTitle" idx="1"/>
          </p:nvPr>
        </p:nvSpPr>
        <p:spPr>
          <a:xfrm>
            <a:off x="403412" y="2237931"/>
            <a:ext cx="7140388" cy="1188720"/>
          </a:xfrm>
        </p:spPr>
        <p:txBody>
          <a:bodyPr>
            <a:normAutofit/>
          </a:bodyPr>
          <a:lstStyle>
            <a:lvl1pPr marL="0" indent="0" algn="l">
              <a:buNone/>
              <a:defRPr sz="2000" b="0">
                <a:solidFill>
                  <a:schemeClr val="bg1">
                    <a:lumMod val="50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6" name="Text Placeholder 35"/>
          <p:cNvSpPr>
            <a:spLocks noGrp="1"/>
          </p:cNvSpPr>
          <p:nvPr>
            <p:ph type="body" sz="quarter" idx="10" hasCustomPrompt="1"/>
          </p:nvPr>
        </p:nvSpPr>
        <p:spPr>
          <a:xfrm>
            <a:off x="403412" y="3848101"/>
            <a:ext cx="5165538" cy="304800"/>
          </a:xfr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rPr>
              <a:t>Month xx,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endParaRPr>
          </a:p>
        </p:txBody>
      </p:sp>
      <p:sp>
        <p:nvSpPr>
          <p:cNvPr id="5" name="Text Placeholder 35"/>
          <p:cNvSpPr>
            <a:spLocks noGrp="1"/>
          </p:cNvSpPr>
          <p:nvPr>
            <p:ph type="body" sz="quarter" idx="11" hasCustomPrompt="1"/>
          </p:nvPr>
        </p:nvSpPr>
        <p:spPr>
          <a:xfrm>
            <a:off x="403412" y="4152900"/>
            <a:ext cx="5165538" cy="520699"/>
          </a:xfr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j-lt"/>
                <a:ea typeface="MS PGothic" panose="020B0600070205080204" pitchFamily="34" charset="-128"/>
                <a:cs typeface="Georgia"/>
              </a:rPr>
              <a:t>Producer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j-lt"/>
                <a:ea typeface="MS PGothic" panose="020B0600070205080204" pitchFamily="34" charset="-128"/>
                <a:cs typeface="Georgia"/>
              </a:rPr>
              <a:t>Johnny Q. Appleseed</a:t>
            </a:r>
          </a:p>
        </p:txBody>
      </p:sp>
    </p:spTree>
    <p:extLst>
      <p:ext uri="{BB962C8B-B14F-4D97-AF65-F5344CB8AC3E}">
        <p14:creationId xmlns:p14="http://schemas.microsoft.com/office/powerpoint/2010/main" val="46814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620" y="757881"/>
            <a:ext cx="8412480" cy="640080"/>
          </a:xfrm>
        </p:spPr>
        <p:txBody>
          <a:bodyPr anchor="t" anchorCtr="0">
            <a:normAutofit/>
          </a:bodyPr>
          <a:lstStyle>
            <a:lvl1pPr>
              <a:defRPr sz="2000" b="1">
                <a:latin typeface="+mj-lt"/>
              </a:defRPr>
            </a:lvl1pPr>
          </a:lstStyle>
          <a:p>
            <a:r>
              <a:rPr lang="en-US" dirty="0"/>
              <a:t>Click to edit Master title style</a:t>
            </a:r>
          </a:p>
        </p:txBody>
      </p:sp>
      <p:sp>
        <p:nvSpPr>
          <p:cNvPr id="3" name="Content Placeholder 2"/>
          <p:cNvSpPr>
            <a:spLocks noGrp="1"/>
          </p:cNvSpPr>
          <p:nvPr>
            <p:ph idx="1"/>
          </p:nvPr>
        </p:nvSpPr>
        <p:spPr>
          <a:effectLst/>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xmlns="" id="{834B8457-10ED-A54A-9E67-2A9E61E8ED56}"/>
              </a:ext>
            </a:extLst>
          </p:cNvPr>
          <p:cNvSpPr>
            <a:spLocks noGrp="1"/>
          </p:cNvSpPr>
          <p:nvPr>
            <p:ph type="sldNum" sz="quarter" idx="12"/>
          </p:nvPr>
        </p:nvSpPr>
        <p:spPr>
          <a:xfrm>
            <a:off x="6457950" y="6302561"/>
            <a:ext cx="2273674" cy="365125"/>
          </a:xfrm>
        </p:spPr>
        <p:txBody>
          <a:bodyPr/>
          <a:lstStyle>
            <a:lvl1pPr>
              <a:defRPr sz="800"/>
            </a:lvl1pPr>
          </a:lstStyle>
          <a:p>
            <a:fld id="{067398A3-3D67-41EC-B411-1428348954E9}" type="slidenum">
              <a:rPr lang="en-US" smtClean="0"/>
              <a:pPr/>
              <a:t>‹#›</a:t>
            </a:fld>
            <a:endParaRPr lang="en-US" dirty="0"/>
          </a:p>
        </p:txBody>
      </p:sp>
    </p:spTree>
    <p:extLst>
      <p:ext uri="{BB962C8B-B14F-4D97-AF65-F5344CB8AC3E}">
        <p14:creationId xmlns:p14="http://schemas.microsoft.com/office/powerpoint/2010/main" val="3639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D949AD-CADB-4775-B725-C8FB0A05DB58}" type="datetime1">
              <a:rPr lang="en-US" smtClean="0"/>
              <a:t>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457950" y="6302561"/>
            <a:ext cx="2273674" cy="365125"/>
          </a:xfrm>
        </p:spPr>
        <p:txBody>
          <a:bodyPr/>
          <a:lstStyle>
            <a:lvl1pPr>
              <a:defRPr sz="800"/>
            </a:lvl1pPr>
          </a:lstStyle>
          <a:p>
            <a:fld id="{067398A3-3D67-41EC-B411-1428348954E9}" type="slidenum">
              <a:rPr lang="en-US" smtClean="0"/>
              <a:pPr/>
              <a:t>‹#›</a:t>
            </a:fld>
            <a:endParaRPr lang="en-US" dirty="0"/>
          </a:p>
        </p:txBody>
      </p:sp>
      <p:sp>
        <p:nvSpPr>
          <p:cNvPr id="6" name="Title 1">
            <a:extLst>
              <a:ext uri="{FF2B5EF4-FFF2-40B4-BE49-F238E27FC236}">
                <a16:creationId xmlns:a16="http://schemas.microsoft.com/office/drawing/2014/main" xmlns="" id="{64A58510-0239-9545-8865-9C020B96CB6B}"/>
              </a:ext>
            </a:extLst>
          </p:cNvPr>
          <p:cNvSpPr>
            <a:spLocks noGrp="1"/>
          </p:cNvSpPr>
          <p:nvPr>
            <p:ph type="title"/>
          </p:nvPr>
        </p:nvSpPr>
        <p:spPr>
          <a:xfrm>
            <a:off x="401620" y="757881"/>
            <a:ext cx="8412480" cy="640080"/>
          </a:xfrm>
        </p:spPr>
        <p:txBody>
          <a:bodyPr anchor="t" anchorCtr="0">
            <a:normAutofit/>
          </a:bodyPr>
          <a:lstStyle>
            <a:lvl1pPr>
              <a:defRPr sz="2000" b="1">
                <a:latin typeface="+mj-lt"/>
              </a:defRPr>
            </a:lvl1pPr>
          </a:lstStyle>
          <a:p>
            <a:r>
              <a:rPr lang="en-US" dirty="0"/>
              <a:t>Click to edit Master title style</a:t>
            </a:r>
          </a:p>
        </p:txBody>
      </p:sp>
    </p:spTree>
    <p:extLst>
      <p:ext uri="{BB962C8B-B14F-4D97-AF65-F5344CB8AC3E}">
        <p14:creationId xmlns:p14="http://schemas.microsoft.com/office/powerpoint/2010/main" val="88654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F16902-E129-4B0D-9B9E-A4131C0D4FAE}" type="datetime1">
              <a:rPr lang="en-US" smtClean="0"/>
              <a:t>11/20/19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85488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7E146-7137-4458-82B3-319C79A7EECB}" type="datetime1">
              <a:rPr lang="en-US" smtClean="0"/>
              <a:t>11/20/19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398A3-3D67-41EC-B411-1428348954E9}" type="slidenum">
              <a:rPr lang="en-US" smtClean="0"/>
              <a:t>‹#›</a:t>
            </a:fld>
            <a:endParaRPr lang="en-US" dirty="0"/>
          </a:p>
        </p:txBody>
      </p:sp>
      <p:cxnSp>
        <p:nvCxnSpPr>
          <p:cNvPr id="8" name="Straight Connector 7"/>
          <p:cNvCxnSpPr/>
          <p:nvPr userDrawn="1"/>
        </p:nvCxnSpPr>
        <p:spPr>
          <a:xfrm flipV="1">
            <a:off x="506211" y="6409705"/>
            <a:ext cx="8134908"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xmlns="" id="{130F483D-F447-4F42-859F-460F5F1CF6F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8212" y="-72575"/>
            <a:ext cx="1041943" cy="1011071"/>
          </a:xfrm>
          <a:prstGeom prst="rect">
            <a:avLst/>
          </a:prstGeom>
        </p:spPr>
      </p:pic>
      <p:pic>
        <p:nvPicPr>
          <p:cNvPr id="13" name="Picture 12">
            <a:extLst>
              <a:ext uri="{FF2B5EF4-FFF2-40B4-BE49-F238E27FC236}">
                <a16:creationId xmlns:a16="http://schemas.microsoft.com/office/drawing/2014/main" xmlns="" id="{30ECA96D-A6B9-9249-8AEF-14C92BE766B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2315" y="-432489"/>
            <a:ext cx="3110947" cy="1555474"/>
          </a:xfrm>
          <a:prstGeom prst="rect">
            <a:avLst/>
          </a:prstGeom>
        </p:spPr>
      </p:pic>
      <p:cxnSp>
        <p:nvCxnSpPr>
          <p:cNvPr id="15" name="Straight Connector 14">
            <a:extLst>
              <a:ext uri="{FF2B5EF4-FFF2-40B4-BE49-F238E27FC236}">
                <a16:creationId xmlns:a16="http://schemas.microsoft.com/office/drawing/2014/main" xmlns="" id="{E5614DB2-9BB5-E74C-B67C-F0911DC862A9}"/>
              </a:ext>
            </a:extLst>
          </p:cNvPr>
          <p:cNvCxnSpPr/>
          <p:nvPr userDrawn="1"/>
        </p:nvCxnSpPr>
        <p:spPr>
          <a:xfrm>
            <a:off x="248478" y="728870"/>
            <a:ext cx="2097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0FD33C1-1F56-6740-9302-92594B56F3F4}"/>
              </a:ext>
            </a:extLst>
          </p:cNvPr>
          <p:cNvCxnSpPr>
            <a:cxnSpLocks/>
          </p:cNvCxnSpPr>
          <p:nvPr userDrawn="1"/>
        </p:nvCxnSpPr>
        <p:spPr>
          <a:xfrm>
            <a:off x="2695989" y="728870"/>
            <a:ext cx="62194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4306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7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5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xmlns="" id="{FECB329F-B547-41E5-9BA6-C9DA3EB73C8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067398A3-3D67-41EC-B411-1428348954E9}" type="slidenum">
              <a:rPr lang="en-US" sz="1200">
                <a:solidFill>
                  <a:srgbClr val="FFFFFF"/>
                </a:solidFill>
              </a:rPr>
              <a:pPr defTabSz="914400">
                <a:spcAft>
                  <a:spcPts val="600"/>
                </a:spcAft>
              </a:pPr>
              <a:t>1</a:t>
            </a:fld>
            <a:endParaRPr lang="en-US" sz="1200" dirty="0">
              <a:solidFill>
                <a:srgbClr val="FFFFFF"/>
              </a:solidFill>
            </a:endParaRPr>
          </a:p>
        </p:txBody>
      </p:sp>
      <p:graphicFrame>
        <p:nvGraphicFramePr>
          <p:cNvPr id="6" name="Object 5">
            <a:extLst>
              <a:ext uri="{FF2B5EF4-FFF2-40B4-BE49-F238E27FC236}">
                <a16:creationId xmlns:a16="http://schemas.microsoft.com/office/drawing/2014/main" xmlns="" id="{D1F3E1CA-3582-4CAD-B8B6-FBA5E6EFEAEF}"/>
              </a:ext>
            </a:extLst>
          </p:cNvPr>
          <p:cNvGraphicFramePr>
            <a:graphicFrameLocks noChangeAspect="1"/>
          </p:cNvGraphicFramePr>
          <p:nvPr>
            <p:extLst>
              <p:ext uri="{D42A27DB-BD31-4B8C-83A1-F6EECF244321}">
                <p14:modId xmlns:p14="http://schemas.microsoft.com/office/powerpoint/2010/main" val="2801350028"/>
              </p:ext>
            </p:extLst>
          </p:nvPr>
        </p:nvGraphicFramePr>
        <p:xfrm>
          <a:off x="2299096" y="509426"/>
          <a:ext cx="4545807" cy="5868514"/>
        </p:xfrm>
        <a:graphic>
          <a:graphicData uri="http://schemas.openxmlformats.org/presentationml/2006/ole">
            <mc:AlternateContent xmlns:mc="http://schemas.openxmlformats.org/markup-compatibility/2006">
              <mc:Choice xmlns:v="urn:schemas-microsoft-com:vml" Requires="v">
                <p:oleObj spid="_x0000_s1030" name="Document" r:id="rId3" imgW="7788671" imgH="10055926" progId="Word.Document.12">
                  <p:embed/>
                </p:oleObj>
              </mc:Choice>
              <mc:Fallback>
                <p:oleObj name="Document" r:id="rId3" imgW="7788671" imgH="10055926" progId="Word.Document.12">
                  <p:embed/>
                  <p:pic>
                    <p:nvPicPr>
                      <p:cNvPr id="7" name="Object 6">
                        <a:extLst>
                          <a:ext uri="{FF2B5EF4-FFF2-40B4-BE49-F238E27FC236}">
                            <a16:creationId xmlns:a16="http://schemas.microsoft.com/office/drawing/2014/main" xmlns="" id="{A60B34AF-90D8-47C6-A610-570E790F9558}"/>
                          </a:ext>
                        </a:extLst>
                      </p:cNvPr>
                      <p:cNvPicPr/>
                      <p:nvPr/>
                    </p:nvPicPr>
                    <p:blipFill>
                      <a:blip r:embed="rId4"/>
                      <a:stretch>
                        <a:fillRect/>
                      </a:stretch>
                    </p:blipFill>
                    <p:spPr>
                      <a:xfrm>
                        <a:off x="2299096" y="509426"/>
                        <a:ext cx="4545807" cy="5868514"/>
                      </a:xfrm>
                      <a:prstGeom prst="rect">
                        <a:avLst/>
                      </a:prstGeom>
                    </p:spPr>
                  </p:pic>
                </p:oleObj>
              </mc:Fallback>
            </mc:AlternateContent>
          </a:graphicData>
        </a:graphic>
      </p:graphicFrame>
    </p:spTree>
    <p:extLst>
      <p:ext uri="{BB962C8B-B14F-4D97-AF65-F5344CB8AC3E}">
        <p14:creationId xmlns:p14="http://schemas.microsoft.com/office/powerpoint/2010/main" val="2332750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7398A3-3D67-41EC-B411-1428348954E9}" type="slidenum">
              <a:rPr lang="en-US" smtClean="0"/>
              <a:pPr/>
              <a:t>10</a:t>
            </a:fld>
            <a:endParaRPr lang="en-US" dirty="0"/>
          </a:p>
        </p:txBody>
      </p:sp>
      <p:sp>
        <p:nvSpPr>
          <p:cNvPr id="3" name="Title 2"/>
          <p:cNvSpPr>
            <a:spLocks noGrp="1"/>
          </p:cNvSpPr>
          <p:nvPr>
            <p:ph type="title"/>
          </p:nvPr>
        </p:nvSpPr>
        <p:spPr/>
        <p:txBody>
          <a:bodyPr/>
          <a:lstStyle/>
          <a:p>
            <a:r>
              <a:rPr lang="en-US" dirty="0"/>
              <a:t>In September 2019, BLM released its finalized Environmental Impact Statement (EIS) for a leasing program off of ANWR</a:t>
            </a:r>
          </a:p>
        </p:txBody>
      </p:sp>
      <p:cxnSp>
        <p:nvCxnSpPr>
          <p:cNvPr id="5" name="Straight Arrow Connector 4"/>
          <p:cNvCxnSpPr>
            <a:cxnSpLocks/>
          </p:cNvCxnSpPr>
          <p:nvPr/>
        </p:nvCxnSpPr>
        <p:spPr>
          <a:xfrm>
            <a:off x="451731" y="2133452"/>
            <a:ext cx="8145462" cy="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Oval 5"/>
          <p:cNvSpPr>
            <a:spLocks/>
          </p:cNvSpPr>
          <p:nvPr/>
        </p:nvSpPr>
        <p:spPr>
          <a:xfrm>
            <a:off x="432930" y="2087732"/>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a:p>
        </p:txBody>
      </p:sp>
      <p:sp>
        <p:nvSpPr>
          <p:cNvPr id="7" name="TextBox 6"/>
          <p:cNvSpPr txBox="1">
            <a:spLocks/>
          </p:cNvSpPr>
          <p:nvPr/>
        </p:nvSpPr>
        <p:spPr>
          <a:xfrm>
            <a:off x="451731" y="2331486"/>
            <a:ext cx="1920240" cy="3760579"/>
          </a:xfrm>
          <a:prstGeom prst="rect">
            <a:avLst/>
          </a:prstGeom>
          <a:solidFill>
            <a:schemeClr val="accent3">
              <a:lumMod val="20000"/>
              <a:lumOff val="80000"/>
            </a:schemeClr>
          </a:solidFill>
        </p:spPr>
        <p:txBody>
          <a:bodyPr wrap="square" lIns="91440" tIns="91440" rIns="91440" bIns="91440">
            <a:noAutofit/>
          </a:bodyPr>
          <a:lstStyle/>
          <a:p>
            <a:pPr>
              <a:spcAft>
                <a:spcPts val="300"/>
              </a:spcAft>
              <a:defRPr/>
            </a:pPr>
            <a:r>
              <a:rPr lang="en-US" sz="1200" b="1" dirty="0">
                <a:ea typeface="MS PGothic" panose="020B0600070205080204" pitchFamily="34" charset="-128"/>
                <a:cs typeface="Georgia"/>
              </a:rPr>
              <a:t>Notice of Intent to Prepare Environmental Impact Statement (EIS)</a:t>
            </a:r>
          </a:p>
          <a:p>
            <a:pPr>
              <a:spcAft>
                <a:spcPts val="300"/>
              </a:spcAft>
              <a:defRPr/>
            </a:pPr>
            <a:endParaRPr lang="en-US" sz="1200" dirty="0">
              <a:ea typeface="MS PGothic" panose="020B0600070205080204" pitchFamily="34" charset="-128"/>
              <a:cs typeface="Georgia"/>
            </a:endParaRPr>
          </a:p>
          <a:p>
            <a:pPr marL="171450" lvl="1" indent="-171450">
              <a:spcAft>
                <a:spcPts val="300"/>
              </a:spcAft>
              <a:buFont typeface="Arial"/>
              <a:buChar char="•"/>
              <a:defRPr/>
            </a:pPr>
            <a:r>
              <a:rPr lang="en-US" altLang="en-US" sz="1200" dirty="0">
                <a:solidFill>
                  <a:srgbClr val="000000"/>
                </a:solidFill>
                <a:cs typeface="Georgia"/>
              </a:rPr>
              <a:t>The Bureau of Land Management (BLM) gave notice of the upcoming EIS, which outlines development options</a:t>
            </a:r>
          </a:p>
          <a:p>
            <a:pPr marL="171450" lvl="1" indent="-171450">
              <a:spcAft>
                <a:spcPts val="300"/>
              </a:spcAft>
              <a:buFont typeface="Arial"/>
              <a:buChar char="•"/>
              <a:defRPr/>
            </a:pPr>
            <a:r>
              <a:rPr lang="en-US" altLang="en-US" sz="1200" dirty="0">
                <a:solidFill>
                  <a:srgbClr val="000000"/>
                </a:solidFill>
                <a:cs typeface="Georgia"/>
              </a:rPr>
              <a:t>Giving notice triggered a request for public comments</a:t>
            </a:r>
            <a:endParaRPr lang="en-US" sz="1200" dirty="0">
              <a:solidFill>
                <a:srgbClr val="000000"/>
              </a:solidFill>
              <a:cs typeface="Georgia"/>
            </a:endParaRPr>
          </a:p>
          <a:p>
            <a:pPr marL="171450" indent="-171450">
              <a:spcAft>
                <a:spcPts val="300"/>
              </a:spcAft>
              <a:buFont typeface="Arial" panose="020B0604020202020204" pitchFamily="34" charset="0"/>
              <a:buChar char="•"/>
              <a:defRPr/>
            </a:pPr>
            <a:endParaRPr lang="en-US" sz="1200" dirty="0"/>
          </a:p>
          <a:p>
            <a:pPr>
              <a:spcAft>
                <a:spcPts val="300"/>
              </a:spcAft>
              <a:defRPr/>
            </a:pPr>
            <a:endParaRPr lang="en-US" sz="1200" dirty="0">
              <a:ea typeface="MS PGothic" panose="020B0600070205080204" pitchFamily="34" charset="-128"/>
              <a:cs typeface="Georgia"/>
            </a:endParaRPr>
          </a:p>
          <a:p>
            <a:pPr>
              <a:spcAft>
                <a:spcPts val="300"/>
              </a:spcAft>
              <a:defRPr/>
            </a:pPr>
            <a:endParaRPr lang="en-US" sz="1200" dirty="0">
              <a:ea typeface="MS PGothic" panose="020B0600070205080204" pitchFamily="34" charset="-128"/>
              <a:cs typeface="Georgia"/>
            </a:endParaRPr>
          </a:p>
        </p:txBody>
      </p:sp>
      <p:sp>
        <p:nvSpPr>
          <p:cNvPr id="8" name="TextBox 7"/>
          <p:cNvSpPr txBox="1">
            <a:spLocks/>
          </p:cNvSpPr>
          <p:nvPr/>
        </p:nvSpPr>
        <p:spPr>
          <a:xfrm>
            <a:off x="4601879" y="2321981"/>
            <a:ext cx="1920240" cy="3760579"/>
          </a:xfrm>
          <a:prstGeom prst="rect">
            <a:avLst/>
          </a:prstGeom>
          <a:solidFill>
            <a:schemeClr val="accent3">
              <a:lumMod val="20000"/>
              <a:lumOff val="80000"/>
            </a:schemeClr>
          </a:solidFill>
        </p:spPr>
        <p:txBody>
          <a:bodyPr wrap="square" lIns="91440" tIns="91440" rIns="91440" bIns="91440">
            <a:noAutofit/>
          </a:bodyPr>
          <a:lstStyle/>
          <a:p>
            <a:pPr>
              <a:spcAft>
                <a:spcPts val="300"/>
              </a:spcAft>
              <a:defRPr/>
            </a:pPr>
            <a:r>
              <a:rPr lang="en-US" sz="1200" b="1" dirty="0">
                <a:ea typeface="MS PGothic" panose="020B0600070205080204" pitchFamily="34" charset="-128"/>
                <a:cs typeface="Georgia"/>
              </a:rPr>
              <a:t>Draft EIS released</a:t>
            </a:r>
            <a:endParaRPr lang="en-US" sz="1200" dirty="0">
              <a:ea typeface="MS PGothic" panose="020B0600070205080204" pitchFamily="34" charset="-128"/>
              <a:cs typeface="Georgia"/>
            </a:endParaRPr>
          </a:p>
          <a:p>
            <a:pPr>
              <a:spcAft>
                <a:spcPts val="300"/>
              </a:spcAft>
              <a:defRPr/>
            </a:pPr>
            <a:endParaRPr lang="en-US" sz="1200" dirty="0">
              <a:ea typeface="MS PGothic" panose="020B0600070205080204" pitchFamily="34" charset="-128"/>
              <a:cs typeface="Georgia"/>
            </a:endParaRPr>
          </a:p>
          <a:p>
            <a:pPr marL="171450" indent="-171450">
              <a:spcAft>
                <a:spcPts val="300"/>
              </a:spcAft>
              <a:buFont typeface="Arial"/>
              <a:buChar char="•"/>
              <a:defRPr/>
            </a:pPr>
            <a:r>
              <a:rPr lang="en-US" sz="1200" dirty="0">
                <a:ea typeface="MS PGothic" panose="020B0600070205080204" pitchFamily="34" charset="-128"/>
                <a:cs typeface="Georgia"/>
              </a:rPr>
              <a:t>The draft EIS described four development alternatives</a:t>
            </a:r>
          </a:p>
          <a:p>
            <a:pPr marL="171450" indent="-171450">
              <a:spcAft>
                <a:spcPts val="300"/>
              </a:spcAft>
              <a:buFont typeface="Arial"/>
              <a:buChar char="•"/>
              <a:defRPr/>
            </a:pPr>
            <a:r>
              <a:rPr lang="en-US" sz="1200" dirty="0">
                <a:ea typeface="MS PGothic" panose="020B0600070205080204" pitchFamily="34" charset="-128"/>
                <a:cs typeface="Georgia"/>
              </a:rPr>
              <a:t>The comment period on the EIS was initially supposed to run through February 11, 2019, but was extended by 30 days</a:t>
            </a:r>
          </a:p>
          <a:p>
            <a:pPr marL="171450" indent="-171450">
              <a:spcAft>
                <a:spcPts val="300"/>
              </a:spcAft>
              <a:buFont typeface="Arial"/>
              <a:buChar char="•"/>
              <a:defRPr/>
            </a:pPr>
            <a:endParaRPr lang="en-US" sz="1200" dirty="0">
              <a:ea typeface="MS PGothic" panose="020B0600070205080204" pitchFamily="34" charset="-128"/>
              <a:cs typeface="Georgia"/>
            </a:endParaRPr>
          </a:p>
          <a:p>
            <a:pPr>
              <a:spcAft>
                <a:spcPts val="300"/>
              </a:spcAft>
              <a:defRPr/>
            </a:pPr>
            <a:endParaRPr lang="en-US" sz="1100" dirty="0">
              <a:ea typeface="MS PGothic" panose="020B0600070205080204" pitchFamily="34" charset="-128"/>
              <a:cs typeface="Georgia"/>
            </a:endParaRPr>
          </a:p>
        </p:txBody>
      </p:sp>
      <p:sp>
        <p:nvSpPr>
          <p:cNvPr id="9" name="TextBox 8"/>
          <p:cNvSpPr txBox="1">
            <a:spLocks/>
          </p:cNvSpPr>
          <p:nvPr/>
        </p:nvSpPr>
        <p:spPr>
          <a:xfrm>
            <a:off x="6676953" y="2324246"/>
            <a:ext cx="1920240" cy="3769720"/>
          </a:xfrm>
          <a:prstGeom prst="rect">
            <a:avLst/>
          </a:prstGeom>
          <a:solidFill>
            <a:schemeClr val="accent3">
              <a:lumMod val="20000"/>
              <a:lumOff val="80000"/>
            </a:schemeClr>
          </a:solidFill>
        </p:spPr>
        <p:txBody>
          <a:bodyPr wrap="square" lIns="91440" tIns="91440" rIns="91440" bIns="91440">
            <a:noAutofit/>
          </a:bodyPr>
          <a:lstStyle/>
          <a:p>
            <a:pPr>
              <a:spcAft>
                <a:spcPts val="300"/>
              </a:spcAft>
              <a:defRPr/>
            </a:pPr>
            <a:r>
              <a:rPr lang="en-US" sz="1200" b="1" dirty="0">
                <a:ea typeface="MS PGothic" panose="020B0600070205080204" pitchFamily="34" charset="-128"/>
                <a:cs typeface="Georgia"/>
              </a:rPr>
              <a:t>Finalized EIS released</a:t>
            </a:r>
            <a:endParaRPr lang="en-US" sz="1200" dirty="0">
              <a:ea typeface="MS PGothic" panose="020B0600070205080204" pitchFamily="34" charset="-128"/>
              <a:cs typeface="Georgia"/>
            </a:endParaRPr>
          </a:p>
          <a:p>
            <a:pPr marL="171450" indent="-171450">
              <a:spcAft>
                <a:spcPts val="300"/>
              </a:spcAft>
              <a:buFont typeface="Arial"/>
              <a:buChar char="•"/>
              <a:defRPr/>
            </a:pPr>
            <a:r>
              <a:rPr lang="en-US" sz="1200" dirty="0">
                <a:ea typeface="MS PGothic" panose="020B0600070205080204" pitchFamily="34" charset="-128"/>
                <a:cs typeface="Georgia"/>
              </a:rPr>
              <a:t>The release serves to bring oil and gas lease sales in the area one step closer to fruition</a:t>
            </a:r>
          </a:p>
          <a:p>
            <a:pPr marL="171450" indent="-171450">
              <a:spcAft>
                <a:spcPts val="300"/>
              </a:spcAft>
              <a:buFont typeface="Arial"/>
              <a:buChar char="•"/>
              <a:defRPr/>
            </a:pPr>
            <a:r>
              <a:rPr lang="en-US" sz="1200" dirty="0">
                <a:ea typeface="MS PGothic" panose="020B0600070205080204" pitchFamily="34" charset="-128"/>
                <a:cs typeface="Georgia"/>
              </a:rPr>
              <a:t>The first lease sale could come as soon as October, following the expiration of a 30-day review period</a:t>
            </a:r>
          </a:p>
          <a:p>
            <a:pPr marL="171450" indent="-171450">
              <a:spcAft>
                <a:spcPts val="300"/>
              </a:spcAft>
              <a:buFont typeface="Arial"/>
              <a:buChar char="•"/>
              <a:defRPr/>
            </a:pPr>
            <a:r>
              <a:rPr lang="en-US" sz="1200" dirty="0">
                <a:ea typeface="MS PGothic" panose="020B0600070205080204" pitchFamily="34" charset="-128"/>
                <a:cs typeface="Georgia"/>
              </a:rPr>
              <a:t>The EIS received over 1 million comments, though it was deemed that only 4,000 were “substantive,” which  implies that many comments came from letter campaigns</a:t>
            </a:r>
          </a:p>
          <a:p>
            <a:pPr marL="171450" indent="-171450">
              <a:spcAft>
                <a:spcPts val="300"/>
              </a:spcAft>
              <a:buFont typeface="Arial"/>
              <a:buChar char="•"/>
              <a:defRPr/>
            </a:pPr>
            <a:endParaRPr lang="en-US" sz="1200" dirty="0">
              <a:cs typeface="Georgia"/>
            </a:endParaRPr>
          </a:p>
          <a:p>
            <a:pPr marL="171450" indent="-171450">
              <a:spcAft>
                <a:spcPts val="300"/>
              </a:spcAft>
              <a:buFont typeface="Arial"/>
              <a:buChar char="•"/>
              <a:defRPr/>
            </a:pPr>
            <a:endParaRPr lang="en-US" sz="1200" dirty="0">
              <a:cs typeface="Georgia"/>
            </a:endParaRPr>
          </a:p>
          <a:p>
            <a:pPr marL="171450" indent="-171450">
              <a:spcAft>
                <a:spcPts val="300"/>
              </a:spcAft>
              <a:buFont typeface="Arial"/>
              <a:buChar char="•"/>
              <a:defRPr/>
            </a:pPr>
            <a:endParaRPr lang="en-US" sz="1200" dirty="0">
              <a:ea typeface="MS PGothic" panose="020B0600070205080204" pitchFamily="34" charset="-128"/>
              <a:cs typeface="Georgia"/>
            </a:endParaRPr>
          </a:p>
        </p:txBody>
      </p:sp>
      <p:sp>
        <p:nvSpPr>
          <p:cNvPr id="10" name="TextBox 9"/>
          <p:cNvSpPr txBox="1">
            <a:spLocks/>
          </p:cNvSpPr>
          <p:nvPr/>
        </p:nvSpPr>
        <p:spPr>
          <a:xfrm>
            <a:off x="432930" y="1804429"/>
            <a:ext cx="1228783" cy="246221"/>
          </a:xfrm>
          <a:prstGeom prst="rect">
            <a:avLst/>
          </a:prstGeom>
          <a:noFill/>
        </p:spPr>
        <p:txBody>
          <a:bodyPr wrap="square">
            <a:noAutofit/>
          </a:bodyPr>
          <a:lstStyle/>
          <a:p>
            <a:pPr>
              <a:defRPr/>
            </a:pPr>
            <a:r>
              <a:rPr lang="en-US" sz="1000" b="1" dirty="0">
                <a:latin typeface="Verdana"/>
                <a:ea typeface="MS PGothic" panose="020B0600070205080204" pitchFamily="34" charset="-128"/>
                <a:cs typeface="Verdana"/>
              </a:rPr>
              <a:t>April 2018</a:t>
            </a:r>
            <a:endParaRPr lang="en-US" sz="1000" dirty="0">
              <a:latin typeface="Verdana"/>
              <a:ea typeface="MS PGothic" panose="020B0600070205080204" pitchFamily="34" charset="-128"/>
              <a:cs typeface="Verdana"/>
            </a:endParaRPr>
          </a:p>
        </p:txBody>
      </p:sp>
      <p:sp>
        <p:nvSpPr>
          <p:cNvPr id="11" name="TextBox 10"/>
          <p:cNvSpPr txBox="1">
            <a:spLocks/>
          </p:cNvSpPr>
          <p:nvPr/>
        </p:nvSpPr>
        <p:spPr>
          <a:xfrm>
            <a:off x="2525209" y="1810503"/>
            <a:ext cx="1469848" cy="230670"/>
          </a:xfrm>
          <a:prstGeom prst="rect">
            <a:avLst/>
          </a:prstGeom>
          <a:noFill/>
        </p:spPr>
        <p:txBody>
          <a:bodyPr>
            <a:noAutofit/>
          </a:bodyPr>
          <a:lstStyle/>
          <a:p>
            <a:pPr>
              <a:defRPr/>
            </a:pPr>
            <a:r>
              <a:rPr lang="en-US" sz="1000" b="1" dirty="0">
                <a:latin typeface="Verdana"/>
                <a:ea typeface="MS PGothic" panose="020B0600070205080204" pitchFamily="34" charset="-128"/>
                <a:cs typeface="Verdana"/>
              </a:rPr>
              <a:t>November 2018</a:t>
            </a:r>
            <a:endParaRPr lang="en-US" sz="1000" dirty="0">
              <a:latin typeface="Verdana"/>
              <a:ea typeface="MS PGothic" panose="020B0600070205080204" pitchFamily="34" charset="-128"/>
              <a:cs typeface="Verdana"/>
            </a:endParaRPr>
          </a:p>
        </p:txBody>
      </p:sp>
      <p:sp>
        <p:nvSpPr>
          <p:cNvPr id="12" name="TextBox 11"/>
          <p:cNvSpPr txBox="1">
            <a:spLocks/>
          </p:cNvSpPr>
          <p:nvPr/>
        </p:nvSpPr>
        <p:spPr>
          <a:xfrm>
            <a:off x="4601879" y="1804762"/>
            <a:ext cx="1394017" cy="317897"/>
          </a:xfrm>
          <a:prstGeom prst="rect">
            <a:avLst/>
          </a:prstGeom>
          <a:noFill/>
        </p:spPr>
        <p:txBody>
          <a:bodyPr>
            <a:noAutofit/>
          </a:bodyPr>
          <a:lstStyle/>
          <a:p>
            <a:pPr>
              <a:defRPr/>
            </a:pPr>
            <a:r>
              <a:rPr lang="en-US" sz="1000" b="1" dirty="0">
                <a:latin typeface="Verdana"/>
                <a:ea typeface="MS PGothic" panose="020B0600070205080204" pitchFamily="34" charset="-128"/>
                <a:cs typeface="Verdana"/>
              </a:rPr>
              <a:t>December 2018</a:t>
            </a:r>
            <a:endParaRPr lang="en-US" sz="1000" dirty="0">
              <a:latin typeface="Verdana"/>
              <a:ea typeface="MS PGothic" panose="020B0600070205080204" pitchFamily="34" charset="-128"/>
              <a:cs typeface="Verdana"/>
            </a:endParaRPr>
          </a:p>
        </p:txBody>
      </p:sp>
      <p:sp>
        <p:nvSpPr>
          <p:cNvPr id="13" name="TextBox 12"/>
          <p:cNvSpPr txBox="1">
            <a:spLocks/>
          </p:cNvSpPr>
          <p:nvPr/>
        </p:nvSpPr>
        <p:spPr>
          <a:xfrm>
            <a:off x="6676952" y="1806329"/>
            <a:ext cx="1502405" cy="246221"/>
          </a:xfrm>
          <a:prstGeom prst="rect">
            <a:avLst/>
          </a:prstGeom>
          <a:noFill/>
        </p:spPr>
        <p:txBody>
          <a:bodyPr>
            <a:noAutofit/>
          </a:bodyPr>
          <a:lstStyle/>
          <a:p>
            <a:pPr>
              <a:defRPr/>
            </a:pPr>
            <a:r>
              <a:rPr lang="en-US" sz="1000" b="1" dirty="0">
                <a:latin typeface="Verdana"/>
                <a:ea typeface="MS PGothic" panose="020B0600070205080204" pitchFamily="34" charset="-128"/>
                <a:cs typeface="Verdana"/>
              </a:rPr>
              <a:t>September 2019</a:t>
            </a:r>
            <a:endParaRPr lang="en-US" sz="1000" dirty="0">
              <a:latin typeface="Verdana"/>
              <a:ea typeface="MS PGothic" panose="020B0600070205080204" pitchFamily="34" charset="-128"/>
              <a:cs typeface="Verdana"/>
            </a:endParaRPr>
          </a:p>
        </p:txBody>
      </p:sp>
      <p:sp>
        <p:nvSpPr>
          <p:cNvPr id="14" name="Oval 13"/>
          <p:cNvSpPr>
            <a:spLocks/>
          </p:cNvSpPr>
          <p:nvPr/>
        </p:nvSpPr>
        <p:spPr>
          <a:xfrm>
            <a:off x="4605803" y="2085642"/>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a:p>
        </p:txBody>
      </p:sp>
      <p:sp>
        <p:nvSpPr>
          <p:cNvPr id="15" name="Oval 14"/>
          <p:cNvSpPr>
            <a:spLocks/>
          </p:cNvSpPr>
          <p:nvPr/>
        </p:nvSpPr>
        <p:spPr>
          <a:xfrm>
            <a:off x="6676953" y="2085642"/>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a:p>
        </p:txBody>
      </p:sp>
      <p:sp>
        <p:nvSpPr>
          <p:cNvPr id="16" name="Rectangle 14"/>
          <p:cNvSpPr>
            <a:spLocks noChangeArrowheads="1"/>
          </p:cNvSpPr>
          <p:nvPr/>
        </p:nvSpPr>
        <p:spPr bwMode="auto">
          <a:xfrm>
            <a:off x="401620" y="1457048"/>
            <a:ext cx="4090410" cy="270298"/>
          </a:xfrm>
          <a:prstGeom prst="rect">
            <a:avLst/>
          </a:prstGeom>
          <a:noFill/>
          <a:ln>
            <a:noFill/>
          </a:ln>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Timeline of ANWR development planning</a:t>
            </a:r>
          </a:p>
        </p:txBody>
      </p:sp>
      <p:sp>
        <p:nvSpPr>
          <p:cNvPr id="17" name="Text Placeholder 18">
            <a:extLst>
              <a:ext uri="{FF2B5EF4-FFF2-40B4-BE49-F238E27FC236}">
                <a16:creationId xmlns:a16="http://schemas.microsoft.com/office/drawing/2014/main" xmlns="" id="{A29C9667-9C28-1F4E-83A1-F621D4EDFB4F}"/>
              </a:ext>
            </a:extLst>
          </p:cNvPr>
          <p:cNvSpPr txBox="1">
            <a:spLocks/>
          </p:cNvSpPr>
          <p:nvPr/>
        </p:nvSpPr>
        <p:spPr bwMode="auto">
          <a:xfrm>
            <a:off x="404807" y="6220588"/>
            <a:ext cx="8247721" cy="191226"/>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mj-lt"/>
                <a:cs typeface="Georgia"/>
              </a:rPr>
              <a:t>Sources: </a:t>
            </a:r>
            <a:r>
              <a:rPr lang="en-US" sz="700" dirty="0">
                <a:solidFill>
                  <a:schemeClr val="tx1">
                    <a:lumMod val="50000"/>
                    <a:lumOff val="50000"/>
                  </a:schemeClr>
                </a:solidFill>
                <a:cs typeface="Georgia"/>
              </a:rPr>
              <a:t>EELP, KTUU</a:t>
            </a:r>
            <a:endParaRPr lang="en-US" sz="700" dirty="0">
              <a:solidFill>
                <a:schemeClr val="tx1">
                  <a:lumMod val="50000"/>
                  <a:lumOff val="50000"/>
                </a:schemeClr>
              </a:solidFill>
              <a:latin typeface="+mj-lt"/>
              <a:cs typeface="Georgia"/>
            </a:endParaRPr>
          </a:p>
        </p:txBody>
      </p:sp>
      <p:sp>
        <p:nvSpPr>
          <p:cNvPr id="18" name="Oval 17"/>
          <p:cNvSpPr>
            <a:spLocks/>
          </p:cNvSpPr>
          <p:nvPr/>
        </p:nvSpPr>
        <p:spPr>
          <a:xfrm>
            <a:off x="2525209" y="2086892"/>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dirty="0"/>
          </a:p>
        </p:txBody>
      </p:sp>
      <p:sp>
        <p:nvSpPr>
          <p:cNvPr id="19" name="TextBox 18"/>
          <p:cNvSpPr txBox="1">
            <a:spLocks/>
          </p:cNvSpPr>
          <p:nvPr/>
        </p:nvSpPr>
        <p:spPr>
          <a:xfrm>
            <a:off x="2526805" y="2321981"/>
            <a:ext cx="1920240" cy="3760579"/>
          </a:xfrm>
          <a:prstGeom prst="rect">
            <a:avLst/>
          </a:prstGeom>
          <a:solidFill>
            <a:schemeClr val="accent3">
              <a:lumMod val="20000"/>
              <a:lumOff val="80000"/>
            </a:schemeClr>
          </a:solidFill>
        </p:spPr>
        <p:txBody>
          <a:bodyPr wrap="square" lIns="91440" tIns="91440" rIns="91440" bIns="91440">
            <a:noAutofit/>
          </a:bodyPr>
          <a:lstStyle/>
          <a:p>
            <a:pPr>
              <a:spcAft>
                <a:spcPts val="300"/>
              </a:spcAft>
              <a:defRPr/>
            </a:pPr>
            <a:r>
              <a:rPr lang="en-US" sz="1200" b="1" dirty="0">
                <a:ea typeface="MS PGothic" panose="020B0600070205080204" pitchFamily="34" charset="-128"/>
                <a:cs typeface="Georgia"/>
              </a:rPr>
              <a:t>FOIA Complaint filed</a:t>
            </a:r>
          </a:p>
          <a:p>
            <a:pPr>
              <a:spcAft>
                <a:spcPts val="300"/>
              </a:spcAft>
              <a:defRPr/>
            </a:pPr>
            <a:endParaRPr lang="en-US" sz="1200" dirty="0">
              <a:ea typeface="MS PGothic" panose="020B0600070205080204" pitchFamily="34" charset="-128"/>
              <a:cs typeface="Georgia"/>
            </a:endParaRPr>
          </a:p>
          <a:p>
            <a:pPr marL="171450" indent="-171450">
              <a:spcAft>
                <a:spcPts val="300"/>
              </a:spcAft>
              <a:buFont typeface="Arial"/>
              <a:buChar char="•"/>
              <a:defRPr/>
            </a:pPr>
            <a:r>
              <a:rPr lang="en-US" sz="1200" dirty="0">
                <a:solidFill>
                  <a:srgbClr val="000000"/>
                </a:solidFill>
                <a:ea typeface="MS PGothic" panose="020B0600070205080204" pitchFamily="34" charset="-128"/>
                <a:cs typeface="Georgia"/>
              </a:rPr>
              <a:t>Defenders of Wildlife filed a complaint in the US District Court against the DOI</a:t>
            </a:r>
          </a:p>
          <a:p>
            <a:pPr marL="171450" indent="-171450">
              <a:spcAft>
                <a:spcPts val="300"/>
              </a:spcAft>
              <a:buFont typeface="Arial"/>
              <a:buChar char="•"/>
              <a:defRPr/>
            </a:pPr>
            <a:r>
              <a:rPr lang="en-US" sz="1200" dirty="0">
                <a:solidFill>
                  <a:srgbClr val="000000"/>
                </a:solidFill>
                <a:ea typeface="MS PGothic" panose="020B0600070205080204" pitchFamily="34" charset="-128"/>
                <a:cs typeface="Georgia"/>
              </a:rPr>
              <a:t>The group has submitted six FOIA requests for records related to oil and gas exploration, leasing and development in the ANWR and has not received any documents</a:t>
            </a:r>
          </a:p>
          <a:p>
            <a:pPr>
              <a:spcAft>
                <a:spcPts val="300"/>
              </a:spcAft>
              <a:defRPr/>
            </a:pPr>
            <a:endParaRPr lang="en-US" sz="1200" b="1" dirty="0">
              <a:ea typeface="MS PGothic" panose="020B0600070205080204" pitchFamily="34" charset="-128"/>
              <a:cs typeface="Georgia"/>
            </a:endParaRPr>
          </a:p>
          <a:p>
            <a:pPr>
              <a:spcAft>
                <a:spcPts val="300"/>
              </a:spcAft>
              <a:defRPr/>
            </a:pPr>
            <a:endParaRPr lang="en-US" sz="1200" dirty="0">
              <a:ea typeface="MS PGothic" panose="020B0600070205080204" pitchFamily="34" charset="-128"/>
              <a:cs typeface="Georgia"/>
            </a:endParaRPr>
          </a:p>
        </p:txBody>
      </p:sp>
    </p:spTree>
    <p:extLst>
      <p:ext uri="{BB962C8B-B14F-4D97-AF65-F5344CB8AC3E}">
        <p14:creationId xmlns:p14="http://schemas.microsoft.com/office/powerpoint/2010/main" val="2986654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8"/>
          <p:cNvSpPr txBox="1">
            <a:spLocks/>
          </p:cNvSpPr>
          <p:nvPr/>
        </p:nvSpPr>
        <p:spPr bwMode="auto">
          <a:xfrm>
            <a:off x="404807" y="6227094"/>
            <a:ext cx="8247721" cy="280816"/>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Utility Dive, E&amp;E Mews, FERC, Green Tech Media, Twitter. </a:t>
            </a:r>
          </a:p>
        </p:txBody>
      </p:sp>
      <p:sp>
        <p:nvSpPr>
          <p:cNvPr id="5" name="Slide Number Placeholder 4"/>
          <p:cNvSpPr>
            <a:spLocks noGrp="1"/>
          </p:cNvSpPr>
          <p:nvPr>
            <p:ph type="sldNum" sz="quarter" idx="12"/>
          </p:nvPr>
        </p:nvSpPr>
        <p:spPr>
          <a:xfrm>
            <a:off x="8420099" y="6427104"/>
            <a:ext cx="316645" cy="323353"/>
          </a:xfrm>
        </p:spPr>
        <p:txBody>
          <a:bodyPr/>
          <a:lstStyle/>
          <a:p>
            <a:fld id="{BEFBC90E-502A-A54D-9BAE-6F74229062B0}" type="slidenum">
              <a:rPr lang="en-US" smtClean="0"/>
              <a:pPr/>
              <a:t>11</a:t>
            </a:fld>
            <a:endParaRPr lang="en-US" dirty="0"/>
          </a:p>
        </p:txBody>
      </p:sp>
      <p:sp>
        <p:nvSpPr>
          <p:cNvPr id="14"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lgn="ctr"/>
            <a:r>
              <a:rPr lang="en-US" altLang="en-US" sz="2000" dirty="0">
                <a:latin typeface="Georgia" charset="0"/>
                <a:ea typeface="ＭＳ Ｐゴシック" charset="-128"/>
                <a:cs typeface="MS PGothic" charset="-128"/>
              </a:rPr>
              <a:t>Regulatory Vacancies</a:t>
            </a:r>
          </a:p>
        </p:txBody>
      </p:sp>
      <p:sp>
        <p:nvSpPr>
          <p:cNvPr id="8"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402336" y="1417320"/>
            <a:ext cx="7874001" cy="300673"/>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	FERC			             FERC			Interior</a:t>
            </a:r>
          </a:p>
        </p:txBody>
      </p:sp>
      <p:sp>
        <p:nvSpPr>
          <p:cNvPr id="10" name="Rounded Rectangle 9"/>
          <p:cNvSpPr/>
          <p:nvPr/>
        </p:nvSpPr>
        <p:spPr>
          <a:xfrm>
            <a:off x="482849" y="1913185"/>
            <a:ext cx="2606040" cy="401468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7249" y="1917773"/>
            <a:ext cx="2417240" cy="523220"/>
          </a:xfrm>
          <a:prstGeom prst="rect">
            <a:avLst/>
          </a:prstGeom>
          <a:noFill/>
        </p:spPr>
        <p:txBody>
          <a:bodyPr wrap="square" rtlCol="0">
            <a:spAutoFit/>
          </a:bodyPr>
          <a:lstStyle/>
          <a:p>
            <a:pPr algn="ctr"/>
            <a:r>
              <a:rPr lang="en-US" sz="1400" b="1" dirty="0"/>
              <a:t>Kevin McIntyre (R): </a:t>
            </a:r>
          </a:p>
          <a:p>
            <a:pPr algn="ctr"/>
            <a:r>
              <a:rPr lang="en-US" sz="1400" b="1" dirty="0"/>
              <a:t>biography</a:t>
            </a:r>
          </a:p>
        </p:txBody>
      </p:sp>
      <p:pic>
        <p:nvPicPr>
          <p:cNvPr id="17" name="Picture 16">
            <a:extLst>
              <a:ext uri="{FF2B5EF4-FFF2-40B4-BE49-F238E27FC236}">
                <a16:creationId xmlns:a16="http://schemas.microsoft.com/office/drawing/2014/main" xmlns="" id="{77A702A6-C83D-1047-9C72-7C5D108C0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21" b="20953"/>
          <a:stretch/>
        </p:blipFill>
        <p:spPr>
          <a:xfrm>
            <a:off x="1246373" y="2488021"/>
            <a:ext cx="1078992" cy="1078992"/>
          </a:xfrm>
          <a:prstGeom prst="ellipse">
            <a:avLst/>
          </a:prstGeom>
          <a:ln w="19050">
            <a:solidFill>
              <a:srgbClr val="A02C1C"/>
            </a:solidFill>
          </a:ln>
        </p:spPr>
      </p:pic>
      <p:sp>
        <p:nvSpPr>
          <p:cNvPr id="18" name="Rectangle 17"/>
          <p:cNvSpPr/>
          <p:nvPr/>
        </p:nvSpPr>
        <p:spPr>
          <a:xfrm>
            <a:off x="503175" y="3571901"/>
            <a:ext cx="2552143" cy="2335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682" bIns="80682" rtlCol="0" anchor="t" anchorCtr="0"/>
          <a:lstStyle/>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McIntyre was confirmed as FERC chairman in November of 2017</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He was diagnosed with brain cancer in 2017, voluntarily stepped down from chairman to commissioner in Oct. of 2018, and passed away on Jan. 2, 2019</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At FERC, McIntyre rejected a DOE proposal to subsidize nuclear and coal power plants, worked on cutting environmental permitting time for large infrastructure projects, and led reviews of US grid resilience and natural gas pipeline certification</a:t>
            </a:r>
          </a:p>
        </p:txBody>
      </p:sp>
      <p:sp>
        <p:nvSpPr>
          <p:cNvPr id="20" name="Rounded Rectangle 19"/>
          <p:cNvSpPr/>
          <p:nvPr/>
        </p:nvSpPr>
        <p:spPr>
          <a:xfrm>
            <a:off x="3264669" y="1913186"/>
            <a:ext cx="2606040" cy="400059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345176" y="1917773"/>
            <a:ext cx="2445026" cy="523220"/>
          </a:xfrm>
          <a:prstGeom prst="rect">
            <a:avLst/>
          </a:prstGeom>
          <a:noFill/>
        </p:spPr>
        <p:txBody>
          <a:bodyPr wrap="square" rtlCol="0">
            <a:spAutoFit/>
          </a:bodyPr>
          <a:lstStyle/>
          <a:p>
            <a:pPr algn="ctr"/>
            <a:r>
              <a:rPr lang="en-US" sz="1400" b="1" dirty="0"/>
              <a:t>Cheryl LaFleur (D): </a:t>
            </a:r>
          </a:p>
          <a:p>
            <a:pPr algn="ctr"/>
            <a:r>
              <a:rPr lang="en-US" sz="1400" b="1" dirty="0"/>
              <a:t>biography</a:t>
            </a:r>
          </a:p>
        </p:txBody>
      </p:sp>
      <p:sp>
        <p:nvSpPr>
          <p:cNvPr id="23" name="Rectangle 22"/>
          <p:cNvSpPr/>
          <p:nvPr/>
        </p:nvSpPr>
        <p:spPr>
          <a:xfrm>
            <a:off x="3264668" y="3571901"/>
            <a:ext cx="2606041" cy="232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682" bIns="80682" rtlCol="0" anchor="t" anchorCtr="0"/>
          <a:lstStyle/>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LaFleur was confirmed in 2010 </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In Jan. of 2019, Senate Democrats informed her that she would not be renominated and she announced via Twitter that she would not seek a third FERC term</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She is FERC’s longest-serving member and the only regulator with experience at an electric utility</a:t>
            </a:r>
          </a:p>
          <a:p>
            <a:pPr marL="151287" indent="-151287">
              <a:spcAft>
                <a:spcPts val="400"/>
              </a:spcAft>
              <a:buFont typeface="Arial" panose="020B0604020202020204" pitchFamily="34" charset="0"/>
              <a:buChar char="•"/>
            </a:pPr>
            <a:r>
              <a:rPr lang="en-US" sz="1000" dirty="0">
                <a:solidFill>
                  <a:schemeClr val="tx1"/>
                </a:solidFill>
                <a:latin typeface="Georgia" panose="02040502050405020303" pitchFamily="18" charset="0"/>
              </a:rPr>
              <a:t>She announced her departure in June, and officially left in August 2019</a:t>
            </a:r>
          </a:p>
        </p:txBody>
      </p:sp>
      <p:pic>
        <p:nvPicPr>
          <p:cNvPr id="24" name="Picture 23">
            <a:extLst>
              <a:ext uri="{FF2B5EF4-FFF2-40B4-BE49-F238E27FC236}">
                <a16:creationId xmlns:a16="http://schemas.microsoft.com/office/drawing/2014/main" xmlns="" id="{77A702A6-C83D-1047-9C72-7C5D108C03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 t="2157" r="75" b="25263"/>
          <a:stretch/>
        </p:blipFill>
        <p:spPr>
          <a:xfrm>
            <a:off x="4028193" y="2488021"/>
            <a:ext cx="1078992" cy="1078992"/>
          </a:xfrm>
          <a:prstGeom prst="ellipse">
            <a:avLst/>
          </a:prstGeom>
          <a:ln w="19050">
            <a:solidFill>
              <a:srgbClr val="284D81"/>
            </a:solidFill>
          </a:ln>
        </p:spPr>
      </p:pic>
      <p:sp>
        <p:nvSpPr>
          <p:cNvPr id="26" name="Rounded Rectangle 25">
            <a:extLst>
              <a:ext uri="{FF2B5EF4-FFF2-40B4-BE49-F238E27FC236}">
                <a16:creationId xmlns:a16="http://schemas.microsoft.com/office/drawing/2014/main" xmlns="" id="{C119F57E-A0F9-D848-9666-16623F4C59F0}"/>
              </a:ext>
            </a:extLst>
          </p:cNvPr>
          <p:cNvSpPr/>
          <p:nvPr/>
        </p:nvSpPr>
        <p:spPr>
          <a:xfrm>
            <a:off x="6034785" y="1892917"/>
            <a:ext cx="2606040" cy="401468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xmlns="" id="{26871BEA-AA8A-F941-89D8-69458B1441F7}"/>
              </a:ext>
            </a:extLst>
          </p:cNvPr>
          <p:cNvSpPr txBox="1"/>
          <p:nvPr/>
        </p:nvSpPr>
        <p:spPr>
          <a:xfrm>
            <a:off x="6069094" y="1964801"/>
            <a:ext cx="2445026" cy="523220"/>
          </a:xfrm>
          <a:prstGeom prst="rect">
            <a:avLst/>
          </a:prstGeom>
          <a:noFill/>
        </p:spPr>
        <p:txBody>
          <a:bodyPr wrap="square" rtlCol="0">
            <a:spAutoFit/>
          </a:bodyPr>
          <a:lstStyle/>
          <a:p>
            <a:pPr algn="ctr"/>
            <a:r>
              <a:rPr lang="en-US" sz="1400" b="1" dirty="0"/>
              <a:t>Joseph (Joe) </a:t>
            </a:r>
            <a:r>
              <a:rPr lang="en-US" sz="1400" b="1" dirty="0" err="1"/>
              <a:t>Balash</a:t>
            </a:r>
            <a:r>
              <a:rPr lang="en-US" sz="1400" b="1" dirty="0"/>
              <a:t> </a:t>
            </a:r>
          </a:p>
          <a:p>
            <a:pPr algn="ctr"/>
            <a:r>
              <a:rPr lang="en-US" sz="1400" b="1" dirty="0"/>
              <a:t>biography</a:t>
            </a:r>
          </a:p>
        </p:txBody>
      </p:sp>
      <p:sp>
        <p:nvSpPr>
          <p:cNvPr id="32" name="Rectangle 31">
            <a:extLst>
              <a:ext uri="{FF2B5EF4-FFF2-40B4-BE49-F238E27FC236}">
                <a16:creationId xmlns:a16="http://schemas.microsoft.com/office/drawing/2014/main" xmlns="" id="{91458947-8FBB-EC47-9403-B303D14ACB1E}"/>
              </a:ext>
            </a:extLst>
          </p:cNvPr>
          <p:cNvSpPr/>
          <p:nvPr/>
        </p:nvSpPr>
        <p:spPr>
          <a:xfrm>
            <a:off x="6055110" y="3529584"/>
            <a:ext cx="2606041" cy="232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682" bIns="80682" rtlCol="0" anchor="t" anchorCtr="0"/>
          <a:lstStyle/>
          <a:p>
            <a:pPr marL="151287" indent="-151287">
              <a:spcAft>
                <a:spcPts val="400"/>
              </a:spcAft>
              <a:buFont typeface="Arial" panose="020B0604020202020204" pitchFamily="34" charset="0"/>
              <a:buChar char="•"/>
            </a:pPr>
            <a:endParaRPr lang="en-US" sz="1000" dirty="0">
              <a:solidFill>
                <a:schemeClr val="tx1"/>
              </a:solidFill>
              <a:latin typeface="Georgia" panose="02040502050405020303" pitchFamily="18" charset="0"/>
            </a:endParaRPr>
          </a:p>
        </p:txBody>
      </p:sp>
      <p:sp>
        <p:nvSpPr>
          <p:cNvPr id="33" name="Rectangle 32">
            <a:extLst>
              <a:ext uri="{FF2B5EF4-FFF2-40B4-BE49-F238E27FC236}">
                <a16:creationId xmlns:a16="http://schemas.microsoft.com/office/drawing/2014/main" xmlns="" id="{8A2A9B89-1BB1-994C-9FAA-201056A7BAAA}"/>
              </a:ext>
            </a:extLst>
          </p:cNvPr>
          <p:cNvSpPr/>
          <p:nvPr/>
        </p:nvSpPr>
        <p:spPr>
          <a:xfrm>
            <a:off x="6055110" y="3554925"/>
            <a:ext cx="2606041" cy="2608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0682" bIns="80682" rtlCol="0" anchor="t" anchorCtr="0"/>
          <a:lstStyle/>
          <a:p>
            <a:pPr marL="285750" indent="-285750">
              <a:spcAft>
                <a:spcPts val="400"/>
              </a:spcAft>
              <a:buFont typeface="Arial" panose="020B0604020202020204" pitchFamily="34" charset="0"/>
              <a:buChar char="•"/>
            </a:pPr>
            <a:r>
              <a:rPr lang="en-US" sz="1000" dirty="0" err="1"/>
              <a:t>Balash</a:t>
            </a:r>
            <a:r>
              <a:rPr lang="en-US" sz="1000" dirty="0"/>
              <a:t> was nominated to his position by President Trump in July 2017</a:t>
            </a:r>
          </a:p>
          <a:p>
            <a:pPr marL="285750" indent="-285750">
              <a:spcAft>
                <a:spcPts val="400"/>
              </a:spcAft>
              <a:buFont typeface="Arial" panose="020B0604020202020204" pitchFamily="34" charset="0"/>
              <a:buChar char="•"/>
            </a:pPr>
            <a:r>
              <a:rPr lang="en-US" sz="1000" dirty="0"/>
              <a:t>He was involved with the proposed plan to open 90% of US waters to oil and gas development</a:t>
            </a:r>
          </a:p>
          <a:p>
            <a:pPr marL="285750" indent="-285750">
              <a:spcAft>
                <a:spcPts val="400"/>
              </a:spcAft>
              <a:buFont typeface="Arial" panose="020B0604020202020204" pitchFamily="34" charset="0"/>
              <a:buChar char="•"/>
            </a:pPr>
            <a:r>
              <a:rPr lang="en-US" sz="1000" dirty="0"/>
              <a:t>Player in the proposed move to relocate many BLM employees out of Washington, DC</a:t>
            </a:r>
          </a:p>
          <a:p>
            <a:pPr marL="285750" indent="-285750">
              <a:spcAft>
                <a:spcPts val="400"/>
              </a:spcAft>
              <a:buFont typeface="Arial" panose="020B0604020202020204" pitchFamily="34" charset="0"/>
              <a:buChar char="•"/>
            </a:pPr>
            <a:r>
              <a:rPr lang="en-US" sz="1000" dirty="0"/>
              <a:t>He left the DOI job to begin working for a Papa New Guinean oil company developing one of Alaska’s largest recent oil prospects</a:t>
            </a:r>
          </a:p>
        </p:txBody>
      </p:sp>
      <p:pic>
        <p:nvPicPr>
          <p:cNvPr id="34" name="Picture 2" descr="Image result for joe balash">
            <a:extLst>
              <a:ext uri="{FF2B5EF4-FFF2-40B4-BE49-F238E27FC236}">
                <a16:creationId xmlns:a16="http://schemas.microsoft.com/office/drawing/2014/main" xmlns="" id="{21361001-2845-A344-AFB2-F8A80014300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67" b="22510"/>
          <a:stretch/>
        </p:blipFill>
        <p:spPr bwMode="auto">
          <a:xfrm>
            <a:off x="6808520" y="2488021"/>
            <a:ext cx="1099220" cy="1099220"/>
          </a:xfrm>
          <a:prstGeom prst="ellipse">
            <a:avLst/>
          </a:prstGeom>
          <a:noFill/>
          <a:ln w="19050">
            <a:solidFill>
              <a:srgbClr val="A02C1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703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6404" y="2003420"/>
            <a:ext cx="3976884" cy="16282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8"/>
          <p:cNvSpPr txBox="1">
            <a:spLocks/>
          </p:cNvSpPr>
          <p:nvPr/>
        </p:nvSpPr>
        <p:spPr bwMode="auto">
          <a:xfrm>
            <a:off x="404808" y="6222581"/>
            <a:ext cx="8247721" cy="154257"/>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US Senate Committee on Energy and Natural Resources, Daily Energy Insider, US House Committee on Energy &amp; Commerce</a:t>
            </a:r>
          </a:p>
        </p:txBody>
      </p:sp>
      <p:sp>
        <p:nvSpPr>
          <p:cNvPr id="5" name="Slide Number Placeholder 4"/>
          <p:cNvSpPr>
            <a:spLocks noGrp="1"/>
          </p:cNvSpPr>
          <p:nvPr>
            <p:ph type="sldNum" sz="quarter" idx="12"/>
          </p:nvPr>
        </p:nvSpPr>
        <p:spPr>
          <a:xfrm>
            <a:off x="8420099" y="6427104"/>
            <a:ext cx="316645" cy="323353"/>
          </a:xfrm>
        </p:spPr>
        <p:txBody>
          <a:bodyPr/>
          <a:lstStyle/>
          <a:p>
            <a:fld id="{BEFBC90E-502A-A54D-9BAE-6F74229062B0}" type="slidenum">
              <a:rPr lang="en-US" smtClean="0"/>
              <a:pPr/>
              <a:t>12</a:t>
            </a:fld>
            <a:endParaRPr lang="en-US" dirty="0"/>
          </a:p>
        </p:txBody>
      </p:sp>
      <p:sp>
        <p:nvSpPr>
          <p:cNvPr id="14"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Both the House and Senate held energy hearings in Q3</a:t>
            </a:r>
          </a:p>
        </p:txBody>
      </p:sp>
      <p:sp>
        <p:nvSpPr>
          <p:cNvPr id="16"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419099" y="1527584"/>
            <a:ext cx="8233427" cy="325029"/>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200" b="1" dirty="0"/>
              <a:t>July 12</a:t>
            </a:r>
            <a:r>
              <a:rPr lang="en-US" altLang="en-US" sz="1200" b="1" baseline="30000" dirty="0"/>
              <a:t>th</a:t>
            </a:r>
            <a:r>
              <a:rPr lang="en-US" altLang="en-US" sz="1200" b="1" dirty="0"/>
              <a:t>: Hearing on “Keeping the Lights On: Addressing Cyber Threats to the Grid"</a:t>
            </a:r>
          </a:p>
        </p:txBody>
      </p:sp>
      <p:grpSp>
        <p:nvGrpSpPr>
          <p:cNvPr id="23" name="Group 22"/>
          <p:cNvGrpSpPr/>
          <p:nvPr/>
        </p:nvGrpSpPr>
        <p:grpSpPr>
          <a:xfrm>
            <a:off x="372475" y="1912976"/>
            <a:ext cx="681832" cy="681832"/>
            <a:chOff x="9321800" y="2479965"/>
            <a:chExt cx="914400" cy="914400"/>
          </a:xfrm>
        </p:grpSpPr>
        <p:sp>
          <p:nvSpPr>
            <p:cNvPr id="30" name="Oval 29"/>
            <p:cNvSpPr/>
            <p:nvPr/>
          </p:nvSpPr>
          <p:spPr>
            <a:xfrm>
              <a:off x="9321800" y="2479965"/>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750" y="2575215"/>
              <a:ext cx="698500" cy="698500"/>
            </a:xfrm>
            <a:prstGeom prst="rect">
              <a:avLst/>
            </a:prstGeom>
          </p:spPr>
        </p:pic>
      </p:grpSp>
      <p:sp>
        <p:nvSpPr>
          <p:cNvPr id="40"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419099" y="3640166"/>
            <a:ext cx="8233427" cy="325029"/>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Sept. 17</a:t>
            </a:r>
            <a:r>
              <a:rPr lang="en-US" altLang="en-US" sz="1200" b="1" baseline="30000" dirty="0"/>
              <a:t>th</a:t>
            </a:r>
            <a:r>
              <a:rPr lang="en-US" altLang="en-US" sz="1200" b="1" dirty="0"/>
              <a:t>: Full Committee Hearing on Minerals and Clean Energy Technologies</a:t>
            </a:r>
          </a:p>
        </p:txBody>
      </p:sp>
      <p:sp>
        <p:nvSpPr>
          <p:cNvPr id="34" name="TextBox 33"/>
          <p:cNvSpPr txBox="1"/>
          <p:nvPr/>
        </p:nvSpPr>
        <p:spPr>
          <a:xfrm>
            <a:off x="452890" y="2015136"/>
            <a:ext cx="4010398" cy="553998"/>
          </a:xfrm>
          <a:prstGeom prst="rect">
            <a:avLst/>
          </a:prstGeom>
          <a:noFill/>
        </p:spPr>
        <p:txBody>
          <a:bodyPr wrap="square" rtlCol="0">
            <a:spAutoFit/>
          </a:bodyPr>
          <a:lstStyle/>
          <a:p>
            <a:pPr algn="ctr"/>
            <a:r>
              <a:rPr lang="en-US" sz="1400" b="1" dirty="0"/>
              <a:t>Who:</a:t>
            </a:r>
            <a:endParaRPr lang="en-US" sz="1100" b="1" dirty="0"/>
          </a:p>
          <a:p>
            <a:pPr algn="ctr"/>
            <a:endParaRPr lang="en-US" sz="1600" b="1" dirty="0"/>
          </a:p>
        </p:txBody>
      </p:sp>
      <p:sp>
        <p:nvSpPr>
          <p:cNvPr id="36" name="Rounded Rectangle 35"/>
          <p:cNvSpPr/>
          <p:nvPr/>
        </p:nvSpPr>
        <p:spPr>
          <a:xfrm>
            <a:off x="4691889" y="2003420"/>
            <a:ext cx="3976884" cy="162829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577960" y="1912976"/>
            <a:ext cx="681832" cy="6818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691889" y="2015136"/>
            <a:ext cx="3976883" cy="553998"/>
          </a:xfrm>
          <a:prstGeom prst="rect">
            <a:avLst/>
          </a:prstGeom>
          <a:noFill/>
        </p:spPr>
        <p:txBody>
          <a:bodyPr wrap="square" rtlCol="0">
            <a:spAutoFit/>
          </a:bodyPr>
          <a:lstStyle/>
          <a:p>
            <a:pPr algn="ctr"/>
            <a:r>
              <a:rPr lang="en-US" sz="1400" b="1" dirty="0"/>
              <a:t>Key takeaways</a:t>
            </a:r>
            <a:endParaRPr lang="en-US" sz="1100" b="1" dirty="0"/>
          </a:p>
          <a:p>
            <a:pPr algn="ctr"/>
            <a:endParaRPr lang="en-US" sz="1600"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226" y="1965240"/>
            <a:ext cx="529299" cy="529299"/>
          </a:xfrm>
          <a:prstGeom prst="rect">
            <a:avLst/>
          </a:prstGeom>
        </p:spPr>
      </p:pic>
      <p:sp>
        <p:nvSpPr>
          <p:cNvPr id="51" name="Rounded Rectangle 50"/>
          <p:cNvSpPr/>
          <p:nvPr/>
        </p:nvSpPr>
        <p:spPr>
          <a:xfrm>
            <a:off x="486404" y="4134743"/>
            <a:ext cx="3976884" cy="195461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372475" y="4044300"/>
            <a:ext cx="681832" cy="681832"/>
            <a:chOff x="9321800" y="2479965"/>
            <a:chExt cx="914400" cy="914400"/>
          </a:xfrm>
        </p:grpSpPr>
        <p:sp>
          <p:nvSpPr>
            <p:cNvPr id="55" name="Oval 54"/>
            <p:cNvSpPr/>
            <p:nvPr/>
          </p:nvSpPr>
          <p:spPr>
            <a:xfrm>
              <a:off x="9321800" y="2479965"/>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750" y="2575215"/>
              <a:ext cx="698500" cy="698500"/>
            </a:xfrm>
            <a:prstGeom prst="rect">
              <a:avLst/>
            </a:prstGeom>
          </p:spPr>
        </p:pic>
      </p:grpSp>
      <p:sp>
        <p:nvSpPr>
          <p:cNvPr id="57" name="TextBox 56"/>
          <p:cNvSpPr txBox="1"/>
          <p:nvPr/>
        </p:nvSpPr>
        <p:spPr>
          <a:xfrm>
            <a:off x="452890" y="4146460"/>
            <a:ext cx="4010398" cy="553998"/>
          </a:xfrm>
          <a:prstGeom prst="rect">
            <a:avLst/>
          </a:prstGeom>
          <a:noFill/>
        </p:spPr>
        <p:txBody>
          <a:bodyPr wrap="square" rtlCol="0">
            <a:spAutoFit/>
          </a:bodyPr>
          <a:lstStyle/>
          <a:p>
            <a:pPr algn="ctr"/>
            <a:r>
              <a:rPr lang="en-US" sz="1400" b="1" dirty="0"/>
              <a:t>Who:</a:t>
            </a:r>
            <a:endParaRPr lang="en-US" sz="1100" b="1" dirty="0"/>
          </a:p>
          <a:p>
            <a:pPr algn="ctr"/>
            <a:endParaRPr lang="en-US" sz="1600" b="1" dirty="0"/>
          </a:p>
        </p:txBody>
      </p:sp>
      <p:sp>
        <p:nvSpPr>
          <p:cNvPr id="58" name="Rounded Rectangle 57"/>
          <p:cNvSpPr/>
          <p:nvPr/>
        </p:nvSpPr>
        <p:spPr>
          <a:xfrm>
            <a:off x="4691889" y="4134743"/>
            <a:ext cx="3976884" cy="195461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577960" y="4044300"/>
            <a:ext cx="681832" cy="6818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691889" y="4146460"/>
            <a:ext cx="3976883" cy="553998"/>
          </a:xfrm>
          <a:prstGeom prst="rect">
            <a:avLst/>
          </a:prstGeom>
          <a:noFill/>
        </p:spPr>
        <p:txBody>
          <a:bodyPr wrap="square" rtlCol="0">
            <a:spAutoFit/>
          </a:bodyPr>
          <a:lstStyle/>
          <a:p>
            <a:pPr algn="ctr"/>
            <a:r>
              <a:rPr lang="en-US" sz="1400" b="1" dirty="0"/>
              <a:t>Key takeaways</a:t>
            </a:r>
            <a:endParaRPr lang="en-US" sz="1100" b="1" dirty="0"/>
          </a:p>
          <a:p>
            <a:pPr algn="ctr"/>
            <a:endParaRPr lang="en-US" sz="1600" b="1" dirty="0"/>
          </a:p>
        </p:txBody>
      </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226" y="4096564"/>
            <a:ext cx="529299" cy="529299"/>
          </a:xfrm>
          <a:prstGeom prst="rect">
            <a:avLst/>
          </a:prstGeom>
        </p:spPr>
      </p:pic>
      <p:sp>
        <p:nvSpPr>
          <p:cNvPr id="27" name="TextBox 26"/>
          <p:cNvSpPr txBox="1"/>
          <p:nvPr/>
        </p:nvSpPr>
        <p:spPr>
          <a:xfrm>
            <a:off x="503175" y="4724415"/>
            <a:ext cx="3993548" cy="861774"/>
          </a:xfrm>
          <a:prstGeom prst="rect">
            <a:avLst/>
          </a:prstGeom>
          <a:noFill/>
        </p:spPr>
        <p:txBody>
          <a:bodyPr wrap="square" rtlCol="0">
            <a:spAutoFit/>
          </a:bodyPr>
          <a:lstStyle/>
          <a:p>
            <a:r>
              <a:rPr lang="en-US" sz="1000" dirty="0"/>
              <a:t>Senate Energy and Natural Resources Chairman Lisa Murkowski (R-AK) called for expert witnesses to discuss the minerals needed for clean energy technologies. Witnesses included officials from the Department of Energy, Colorado School of Mines, and the Manhattan Institute for Policy Research.</a:t>
            </a:r>
            <a:endParaRPr lang="en-US" sz="1100" b="1" dirty="0"/>
          </a:p>
        </p:txBody>
      </p:sp>
      <p:sp>
        <p:nvSpPr>
          <p:cNvPr id="28" name="TextBox 27"/>
          <p:cNvSpPr txBox="1"/>
          <p:nvPr/>
        </p:nvSpPr>
        <p:spPr>
          <a:xfrm>
            <a:off x="4681379" y="4727279"/>
            <a:ext cx="4014547" cy="1015663"/>
          </a:xfrm>
          <a:prstGeom prst="rect">
            <a:avLst/>
          </a:prstGeom>
          <a:noFill/>
        </p:spPr>
        <p:txBody>
          <a:bodyPr wrap="square" rtlCol="0">
            <a:spAutoFit/>
          </a:bodyPr>
          <a:lstStyle/>
          <a:p>
            <a:r>
              <a:rPr lang="en-US" sz="1000" dirty="0"/>
              <a:t>Murkowski emphasized the importance of mineral security in transitioning the US to clean energy.  Ranking member Manchin (D-WV) called for responsible mining and recycling. A representative from DOE’s Office of Energy Efficiency and Renewable Energy reported that the Trump administration supports increased private-sector mineral production.</a:t>
            </a:r>
            <a:endParaRPr lang="en-US" sz="1100" b="1" dirty="0"/>
          </a:p>
        </p:txBody>
      </p:sp>
      <p:sp>
        <p:nvSpPr>
          <p:cNvPr id="29" name="TextBox 28"/>
          <p:cNvSpPr txBox="1"/>
          <p:nvPr/>
        </p:nvSpPr>
        <p:spPr>
          <a:xfrm>
            <a:off x="542246" y="2590041"/>
            <a:ext cx="3952593" cy="861774"/>
          </a:xfrm>
          <a:prstGeom prst="rect">
            <a:avLst/>
          </a:prstGeom>
          <a:noFill/>
        </p:spPr>
        <p:txBody>
          <a:bodyPr wrap="square" rtlCol="0">
            <a:spAutoFit/>
          </a:bodyPr>
          <a:lstStyle/>
          <a:p>
            <a:r>
              <a:rPr lang="en-US" sz="1000" dirty="0"/>
              <a:t>The House Energy &amp; Commerce Committee’s Subcommittee on Energy held a hearing on cyber threats to the electric grid. Witnesses from the Department of Energy, the Federal Energy Regulatory Commission, and the North American Electric Reliability Corporation testified.</a:t>
            </a:r>
            <a:endParaRPr lang="en-US" sz="1100" b="1" dirty="0"/>
          </a:p>
        </p:txBody>
      </p:sp>
      <p:sp>
        <p:nvSpPr>
          <p:cNvPr id="32" name="TextBox 31"/>
          <p:cNvSpPr txBox="1"/>
          <p:nvPr/>
        </p:nvSpPr>
        <p:spPr>
          <a:xfrm>
            <a:off x="4754970" y="2594646"/>
            <a:ext cx="3961975" cy="1015663"/>
          </a:xfrm>
          <a:prstGeom prst="rect">
            <a:avLst/>
          </a:prstGeom>
          <a:noFill/>
        </p:spPr>
        <p:txBody>
          <a:bodyPr wrap="square" rtlCol="0">
            <a:spAutoFit/>
          </a:bodyPr>
          <a:lstStyle/>
          <a:p>
            <a:r>
              <a:rPr lang="en-US" sz="1000" dirty="0"/>
              <a:t>Witnesses told lawmakers they are focused on combatting security threats to the grid but need more classified information shared with private sector stakeholders. A DOE representative urged Congress to clarify legal responsibilities and liabilities for private industry. Witnesses declined to comment publicly on international threats or the importance of coal and nuclear to grid security.</a:t>
            </a:r>
            <a:endParaRPr lang="en-US" sz="1100" b="1" dirty="0"/>
          </a:p>
        </p:txBody>
      </p:sp>
    </p:spTree>
    <p:extLst>
      <p:ext uri="{BB962C8B-B14F-4D97-AF65-F5344CB8AC3E}">
        <p14:creationId xmlns:p14="http://schemas.microsoft.com/office/powerpoint/2010/main" val="3471704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7398A3-3D67-41EC-B411-1428348954E9}" type="slidenum">
              <a:rPr lang="en-US" smtClean="0"/>
              <a:pPr/>
              <a:t>13</a:t>
            </a:fld>
            <a:endParaRPr lang="en-US" dirty="0"/>
          </a:p>
        </p:txBody>
      </p:sp>
      <p:sp>
        <p:nvSpPr>
          <p:cNvPr id="5" name="Title 1"/>
          <p:cNvSpPr txBox="1">
            <a:spLocks/>
          </p:cNvSpPr>
          <p:nvPr/>
        </p:nvSpPr>
        <p:spPr>
          <a:xfrm>
            <a:off x="1104901" y="811075"/>
            <a:ext cx="7727720" cy="640080"/>
          </a:xfrm>
          <a:prstGeom prst="rect">
            <a:avLst/>
          </a:prstGeom>
          <a:effectLst/>
        </p:spPr>
        <p:txBody>
          <a:bodyPr vert="horz" lIns="91440" tIns="45720" rIns="91440" bIns="45720" rtlCol="0" anchor="t" anchorCtr="0">
            <a:norm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r>
              <a:rPr lang="en-US" altLang="en-US">
                <a:ea typeface="ＭＳ Ｐゴシック" charset="-128"/>
                <a:cs typeface="MS PGothic" charset="-128"/>
              </a:rPr>
              <a:t>Legislation to watch: energy</a:t>
            </a:r>
            <a:endParaRPr lang="en-US" dirty="0"/>
          </a:p>
        </p:txBody>
      </p:sp>
      <p:sp>
        <p:nvSpPr>
          <p:cNvPr id="6" name="Text Placeholder 18"/>
          <p:cNvSpPr txBox="1">
            <a:spLocks/>
          </p:cNvSpPr>
          <p:nvPr/>
        </p:nvSpPr>
        <p:spPr bwMode="auto">
          <a:xfrm>
            <a:off x="404808" y="6213187"/>
            <a:ext cx="8247721" cy="191226"/>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Congress.gov, Senate EPW Committee. </a:t>
            </a:r>
          </a:p>
        </p:txBody>
      </p:sp>
      <p:sp>
        <p:nvSpPr>
          <p:cNvPr id="19" name="Rectangle 18">
            <a:extLst>
              <a:ext uri="{FF2B5EF4-FFF2-40B4-BE49-F238E27FC236}">
                <a16:creationId xmlns:a16="http://schemas.microsoft.com/office/drawing/2014/main" xmlns="" id="{03D590F3-0A95-3743-B864-16AC8BE0CA9A}"/>
              </a:ext>
            </a:extLst>
          </p:cNvPr>
          <p:cNvSpPr/>
          <p:nvPr/>
        </p:nvSpPr>
        <p:spPr>
          <a:xfrm>
            <a:off x="452279" y="4392487"/>
            <a:ext cx="3568799" cy="1485022"/>
          </a:xfrm>
          <a:prstGeom prst="rect">
            <a:avLst/>
          </a:prstGeom>
          <a:ln w="19050">
            <a:solidFill>
              <a:schemeClr val="accent5"/>
            </a:solidFill>
            <a:prstDash val="sysDot"/>
          </a:ln>
        </p:spPr>
        <p:txBody>
          <a:bodyPr wrap="square">
            <a:spAutoFit/>
          </a:bodyPr>
          <a:lstStyle/>
          <a:p>
            <a:pPr>
              <a:lnSpc>
                <a:spcPct val="110000"/>
              </a:lnSpc>
              <a:spcAft>
                <a:spcPts val="50"/>
              </a:spcAft>
              <a:defRPr/>
            </a:pPr>
            <a:r>
              <a:rPr lang="en-US" sz="1000" b="1" dirty="0">
                <a:solidFill>
                  <a:prstClr val="black">
                    <a:lumMod val="95000"/>
                    <a:lumOff val="5000"/>
                  </a:prstClr>
                </a:solidFill>
                <a:latin typeface="+mj-lt"/>
                <a:cs typeface="Georgia"/>
              </a:rPr>
              <a:t>H.R.2114: Enhancing State Energy Security Planning and Emergency Preparedness Act of 2019</a:t>
            </a:r>
          </a:p>
          <a:p>
            <a:pPr>
              <a:lnSpc>
                <a:spcPct val="110000"/>
              </a:lnSpc>
              <a:spcAft>
                <a:spcPts val="50"/>
              </a:spcAft>
              <a:defRPr/>
            </a:pPr>
            <a:r>
              <a:rPr lang="en-US" sz="1000" dirty="0">
                <a:solidFill>
                  <a:prstClr val="black">
                    <a:lumMod val="95000"/>
                    <a:lumOff val="5000"/>
                  </a:prstClr>
                </a:solidFill>
                <a:cs typeface="Georgia"/>
              </a:rPr>
              <a:t>Sponsor: Rep. Bobby Rush (D-IL-1)</a:t>
            </a:r>
          </a:p>
          <a:p>
            <a:pPr marL="171450" indent="-171450">
              <a:lnSpc>
                <a:spcPct val="110000"/>
              </a:lnSpc>
              <a:spcAft>
                <a:spcPts val="50"/>
              </a:spcAft>
              <a:buFont typeface="Arial" panose="020B0604020202020204" pitchFamily="34" charset="0"/>
              <a:buChar char="•"/>
              <a:defRPr/>
            </a:pPr>
            <a:r>
              <a:rPr lang="en-US" sz="1000" dirty="0">
                <a:solidFill>
                  <a:prstClr val="black">
                    <a:lumMod val="95000"/>
                    <a:lumOff val="5000"/>
                  </a:prstClr>
                </a:solidFill>
                <a:cs typeface="Georgia"/>
              </a:rPr>
              <a:t>Authorizes Department of Energy (DOE) to deliver funding to states for them to develop state energy security plans</a:t>
            </a:r>
          </a:p>
          <a:p>
            <a:pPr marL="171450" indent="-171450">
              <a:lnSpc>
                <a:spcPct val="110000"/>
              </a:lnSpc>
              <a:spcAft>
                <a:spcPts val="50"/>
              </a:spcAft>
              <a:buFont typeface="Arial" panose="020B0604020202020204" pitchFamily="34" charset="0"/>
              <a:buChar char="•"/>
              <a:defRPr/>
            </a:pPr>
            <a:r>
              <a:rPr lang="en-US" sz="1000" dirty="0">
                <a:solidFill>
                  <a:prstClr val="black">
                    <a:lumMod val="95000"/>
                    <a:lumOff val="5000"/>
                  </a:prstClr>
                </a:solidFill>
                <a:cs typeface="Georgia"/>
              </a:rPr>
              <a:t>Purpose is to ensure that states have “reliable, secure, and resilient” energy infrastructure</a:t>
            </a:r>
          </a:p>
        </p:txBody>
      </p:sp>
      <p:grpSp>
        <p:nvGrpSpPr>
          <p:cNvPr id="21" name="Group 20"/>
          <p:cNvGrpSpPr/>
          <p:nvPr/>
        </p:nvGrpSpPr>
        <p:grpSpPr>
          <a:xfrm>
            <a:off x="4161536" y="4760444"/>
            <a:ext cx="4592827" cy="1097363"/>
            <a:chOff x="4149433" y="4640171"/>
            <a:chExt cx="4592827" cy="1097363"/>
          </a:xfrm>
        </p:grpSpPr>
        <p:grpSp>
          <p:nvGrpSpPr>
            <p:cNvPr id="22" name="Group 21"/>
            <p:cNvGrpSpPr/>
            <p:nvPr/>
          </p:nvGrpSpPr>
          <p:grpSpPr>
            <a:xfrm>
              <a:off x="4149433" y="4640171"/>
              <a:ext cx="4592827" cy="1097363"/>
              <a:chOff x="4160852" y="4905483"/>
              <a:chExt cx="4592827" cy="1097363"/>
            </a:xfrm>
          </p:grpSpPr>
          <p:grpSp>
            <p:nvGrpSpPr>
              <p:cNvPr id="24" name="Group 23">
                <a:extLst>
                  <a:ext uri="{FF2B5EF4-FFF2-40B4-BE49-F238E27FC236}">
                    <a16:creationId xmlns:a16="http://schemas.microsoft.com/office/drawing/2014/main" xmlns="" id="{2893921E-D798-9640-A8F1-95559E23F970}"/>
                  </a:ext>
                </a:extLst>
              </p:cNvPr>
              <p:cNvGrpSpPr/>
              <p:nvPr/>
            </p:nvGrpSpPr>
            <p:grpSpPr>
              <a:xfrm>
                <a:off x="6780913" y="4905484"/>
                <a:ext cx="1080742" cy="1097362"/>
                <a:chOff x="7054590" y="1300737"/>
                <a:chExt cx="1133306" cy="1119717"/>
              </a:xfrm>
              <a:solidFill>
                <a:schemeClr val="bg1">
                  <a:lumMod val="85000"/>
                </a:schemeClr>
              </a:solidFill>
            </p:grpSpPr>
            <p:sp>
              <p:nvSpPr>
                <p:cNvPr id="32" name="Rectangle 31">
                  <a:extLst>
                    <a:ext uri="{FF2B5EF4-FFF2-40B4-BE49-F238E27FC236}">
                      <a16:creationId xmlns:a16="http://schemas.microsoft.com/office/drawing/2014/main" xmlns="" id="{A0F0541A-9A7F-E84E-AF70-6F85030542AD}"/>
                    </a:ext>
                  </a:extLst>
                </p:cNvPr>
                <p:cNvSpPr/>
                <p:nvPr/>
              </p:nvSpPr>
              <p:spPr>
                <a:xfrm rot="18908888">
                  <a:off x="7143751" y="1599335"/>
                  <a:ext cx="551629" cy="49122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Chevron 32">
                  <a:extLst>
                    <a:ext uri="{FF2B5EF4-FFF2-40B4-BE49-F238E27FC236}">
                      <a16:creationId xmlns:a16="http://schemas.microsoft.com/office/drawing/2014/main" xmlns="" id="{DFBC0410-7B54-C24D-B668-6C4EBB3A59A0}"/>
                    </a:ext>
                  </a:extLst>
                </p:cNvPr>
                <p:cNvSpPr/>
                <p:nvPr/>
              </p:nvSpPr>
              <p:spPr bwMode="auto">
                <a:xfrm>
                  <a:off x="7054590" y="1300737"/>
                  <a:ext cx="1133306" cy="1119717"/>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wrap="none" lIns="91440" tIns="0" rIns="9144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B8A85"/>
                      </a:solidFill>
                      <a:effectLst/>
                      <a:uLnTx/>
                      <a:uFillTx/>
                      <a:latin typeface="+mj-lt"/>
                    </a:rPr>
                    <a:t>Differences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rgbClr val="7B8A85"/>
                      </a:solidFill>
                      <a:latin typeface="+mj-lt"/>
                    </a:rPr>
                    <a:t>resolved</a:t>
                  </a:r>
                  <a:endParaRPr kumimoji="0" lang="en-US" sz="900" b="0" i="0" u="none" strike="noStrike" kern="1200" cap="none" spc="0" normalizeH="0" baseline="0" noProof="0" dirty="0">
                    <a:ln>
                      <a:noFill/>
                    </a:ln>
                    <a:solidFill>
                      <a:srgbClr val="7B8A85"/>
                    </a:solidFill>
                    <a:effectLst/>
                    <a:uLnTx/>
                    <a:uFillTx/>
                    <a:latin typeface="+mj-lt"/>
                  </a:endParaRPr>
                </a:p>
              </p:txBody>
            </p:sp>
          </p:grpSp>
          <p:sp>
            <p:nvSpPr>
              <p:cNvPr id="25" name="Chevron 24">
                <a:extLst>
                  <a:ext uri="{FF2B5EF4-FFF2-40B4-BE49-F238E27FC236}">
                    <a16:creationId xmlns:a16="http://schemas.microsoft.com/office/drawing/2014/main" xmlns="" id="{9B85BB9B-4528-CA43-BECF-71DA6C0A9C48}"/>
                  </a:ext>
                </a:extLst>
              </p:cNvPr>
              <p:cNvSpPr/>
              <p:nvPr/>
            </p:nvSpPr>
            <p:spPr bwMode="auto">
              <a:xfrm>
                <a:off x="5823446" y="4905483"/>
                <a:ext cx="1163851" cy="531103"/>
              </a:xfrm>
              <a:prstGeom prst="chevron">
                <a:avLst/>
              </a:prstGeom>
              <a:solidFill>
                <a:srgbClr val="769DA3"/>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j-lt"/>
                    <a:ea typeface="+mn-ea"/>
                    <a:cs typeface="+mn-cs"/>
                  </a:rPr>
                  <a:t>Passed House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j-lt"/>
                    <a:ea typeface="+mn-ea"/>
                    <a:cs typeface="+mn-cs"/>
                  </a:rPr>
                  <a:t>9/9/19</a:t>
                </a:r>
              </a:p>
            </p:txBody>
          </p:sp>
          <p:sp>
            <p:nvSpPr>
              <p:cNvPr id="26" name="Chevron 25">
                <a:extLst>
                  <a:ext uri="{FF2B5EF4-FFF2-40B4-BE49-F238E27FC236}">
                    <a16:creationId xmlns:a16="http://schemas.microsoft.com/office/drawing/2014/main" xmlns="" id="{74A56947-8DDF-C843-B9F5-8956265E2C80}"/>
                  </a:ext>
                </a:extLst>
              </p:cNvPr>
              <p:cNvSpPr/>
              <p:nvPr/>
            </p:nvSpPr>
            <p:spPr bwMode="auto">
              <a:xfrm>
                <a:off x="5820988" y="5471743"/>
                <a:ext cx="1163851" cy="53110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B8A85"/>
                    </a:solidFill>
                    <a:effectLst/>
                    <a:uLnTx/>
                    <a:uFillTx/>
                    <a:latin typeface="+mj-lt"/>
                    <a:ea typeface="+mn-ea"/>
                    <a:cs typeface="+mn-cs"/>
                  </a:rPr>
                  <a:t>Passed Senate</a:t>
                </a:r>
              </a:p>
            </p:txBody>
          </p:sp>
          <p:sp>
            <p:nvSpPr>
              <p:cNvPr id="27" name="Chevron 26">
                <a:extLst>
                  <a:ext uri="{FF2B5EF4-FFF2-40B4-BE49-F238E27FC236}">
                    <a16:creationId xmlns:a16="http://schemas.microsoft.com/office/drawing/2014/main" xmlns="" id="{FB3D0C3F-E70E-A749-BEE9-C199A71F95DF}"/>
                  </a:ext>
                </a:extLst>
              </p:cNvPr>
              <p:cNvSpPr/>
              <p:nvPr/>
            </p:nvSpPr>
            <p:spPr bwMode="auto">
              <a:xfrm>
                <a:off x="4795366" y="4905483"/>
                <a:ext cx="1235284" cy="531103"/>
              </a:xfrm>
              <a:prstGeom prst="chevron">
                <a:avLst/>
              </a:prstGeom>
              <a:solidFill>
                <a:srgbClr val="769DA3"/>
              </a:solidFill>
              <a:ln>
                <a:noFill/>
              </a:ln>
              <a:effectLst/>
            </p:spPr>
            <p:style>
              <a:lnRef idx="1">
                <a:schemeClr val="accent1"/>
              </a:lnRef>
              <a:fillRef idx="3">
                <a:schemeClr val="accent1"/>
              </a:fillRef>
              <a:effectRef idx="2">
                <a:schemeClr val="accent1"/>
              </a:effectRef>
              <a:fontRef idx="minor">
                <a:schemeClr val="lt1"/>
              </a:fontRef>
            </p:style>
            <p:txBody>
              <a:bodyPr wrap="square" lIns="91440" rIns="0" anchor="ctr"/>
              <a:lstStyle/>
              <a:p>
                <a:pPr lvl="0" algn="ctr">
                  <a:defRPr/>
                </a:pPr>
                <a:endParaRPr lang="en-US" sz="900" dirty="0">
                  <a:solidFill>
                    <a:schemeClr val="bg1">
                      <a:lumMod val="50000"/>
                    </a:schemeClr>
                  </a:solidFill>
                </a:endParaRPr>
              </a:p>
            </p:txBody>
          </p:sp>
          <p:sp>
            <p:nvSpPr>
              <p:cNvPr id="28" name="Chevron 27">
                <a:extLst>
                  <a:ext uri="{FF2B5EF4-FFF2-40B4-BE49-F238E27FC236}">
                    <a16:creationId xmlns:a16="http://schemas.microsoft.com/office/drawing/2014/main" xmlns="" id="{2700D06B-B5A2-7543-AD29-AA562D6BABFA}"/>
                  </a:ext>
                </a:extLst>
              </p:cNvPr>
              <p:cNvSpPr/>
              <p:nvPr/>
            </p:nvSpPr>
            <p:spPr bwMode="auto">
              <a:xfrm>
                <a:off x="4795188" y="5471743"/>
                <a:ext cx="1235284" cy="531103"/>
              </a:xfrm>
              <a:prstGeom prst="chevron">
                <a:avLst/>
              </a:prstGeom>
              <a:solidFill>
                <a:srgbClr val="769DA3"/>
              </a:solidFill>
              <a:ln>
                <a:noFill/>
              </a:ln>
              <a:effectLst/>
            </p:spPr>
            <p:style>
              <a:lnRef idx="1">
                <a:schemeClr val="accent1"/>
              </a:lnRef>
              <a:fillRef idx="3">
                <a:schemeClr val="accent1"/>
              </a:fillRef>
              <a:effectRef idx="2">
                <a:schemeClr val="accent1"/>
              </a:effectRef>
              <a:fontRef idx="minor">
                <a:schemeClr val="lt1"/>
              </a:fontRef>
            </p:style>
            <p:txBody>
              <a:bodyPr wrap="square" lIns="9144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j-lt"/>
                  </a:rPr>
                  <a:t>Passed</a:t>
                </a:r>
              </a:p>
              <a:p>
                <a:pPr lvl="0" algn="ctr">
                  <a:defRPr/>
                </a:pPr>
                <a:r>
                  <a:rPr lang="en-US" sz="900" dirty="0">
                    <a:solidFill>
                      <a:schemeClr val="bg1"/>
                    </a:solidFill>
                  </a:rPr>
                  <a:t>Committee</a:t>
                </a:r>
              </a:p>
              <a:p>
                <a:pPr lvl="0" algn="ctr">
                  <a:defRPr/>
                </a:pPr>
                <a:r>
                  <a:rPr lang="en-US" sz="900" dirty="0">
                    <a:solidFill>
                      <a:schemeClr val="bg1"/>
                    </a:solidFill>
                  </a:rPr>
                  <a:t>9/25/19 </a:t>
                </a:r>
              </a:p>
            </p:txBody>
          </p:sp>
          <p:sp>
            <p:nvSpPr>
              <p:cNvPr id="29" name="Pentagon 28">
                <a:extLst>
                  <a:ext uri="{FF2B5EF4-FFF2-40B4-BE49-F238E27FC236}">
                    <a16:creationId xmlns:a16="http://schemas.microsoft.com/office/drawing/2014/main" xmlns="" id="{6DED518B-7A41-1443-83FA-C52F4E310072}"/>
                  </a:ext>
                </a:extLst>
              </p:cNvPr>
              <p:cNvSpPr/>
              <p:nvPr/>
            </p:nvSpPr>
            <p:spPr bwMode="auto">
              <a:xfrm>
                <a:off x="4160852" y="4905483"/>
                <a:ext cx="834570" cy="531358"/>
              </a:xfrm>
              <a:prstGeom prst="homePlate">
                <a:avLst/>
              </a:prstGeom>
              <a:solidFill>
                <a:schemeClr val="accent5"/>
              </a:solidFill>
              <a:ln w="38100">
                <a:noFill/>
              </a:ln>
              <a:effectLst/>
            </p:spPr>
            <p:style>
              <a:lnRef idx="1">
                <a:schemeClr val="accent1"/>
              </a:lnRef>
              <a:fillRef idx="3">
                <a:schemeClr val="accent1"/>
              </a:fillRef>
              <a:effectRef idx="2">
                <a:schemeClr val="accent1"/>
              </a:effectRef>
              <a:fontRef idx="minor">
                <a:schemeClr val="lt1"/>
              </a:fontRef>
            </p:style>
            <p:txBody>
              <a:bodyPr lIns="45720" anchor="ctr"/>
              <a:lstStyle/>
              <a:p>
                <a:pPr algn="ctr" defTabSz="457200">
                  <a:defRPr/>
                </a:pPr>
                <a:r>
                  <a:rPr lang="en-US" sz="900" dirty="0">
                    <a:solidFill>
                      <a:schemeClr val="bg1"/>
                    </a:solidFill>
                    <a:latin typeface="+mj-lt"/>
                  </a:rPr>
                  <a:t>Introduced in House </a:t>
                </a:r>
                <a:br>
                  <a:rPr lang="en-US" sz="900" dirty="0">
                    <a:solidFill>
                      <a:schemeClr val="bg1"/>
                    </a:solidFill>
                    <a:latin typeface="+mj-lt"/>
                  </a:rPr>
                </a:br>
                <a:r>
                  <a:rPr lang="en-US" sz="900" dirty="0">
                    <a:solidFill>
                      <a:schemeClr val="bg1"/>
                    </a:solidFill>
                    <a:latin typeface="+mj-lt"/>
                  </a:rPr>
                  <a:t>4/8/19</a:t>
                </a:r>
              </a:p>
            </p:txBody>
          </p:sp>
          <p:sp>
            <p:nvSpPr>
              <p:cNvPr id="30" name="Pentagon 29">
                <a:extLst>
                  <a:ext uri="{FF2B5EF4-FFF2-40B4-BE49-F238E27FC236}">
                    <a16:creationId xmlns:a16="http://schemas.microsoft.com/office/drawing/2014/main" xmlns="" id="{8BBC81CC-8D7B-EA46-8A66-7711795E03AD}"/>
                  </a:ext>
                </a:extLst>
              </p:cNvPr>
              <p:cNvSpPr/>
              <p:nvPr/>
            </p:nvSpPr>
            <p:spPr bwMode="auto">
              <a:xfrm>
                <a:off x="4160852" y="5471488"/>
                <a:ext cx="834570" cy="531358"/>
              </a:xfrm>
              <a:prstGeom prst="homePlate">
                <a:avLst/>
              </a:prstGeom>
              <a:solidFill>
                <a:srgbClr val="769DA3"/>
              </a:solidFill>
              <a:ln w="38100">
                <a:noFill/>
              </a:ln>
              <a:effectLst/>
            </p:spPr>
            <p:style>
              <a:lnRef idx="1">
                <a:schemeClr val="accent1"/>
              </a:lnRef>
              <a:fillRef idx="3">
                <a:schemeClr val="accent1"/>
              </a:fillRef>
              <a:effectRef idx="2">
                <a:schemeClr val="accent1"/>
              </a:effectRef>
              <a:fontRef idx="minor">
                <a:schemeClr val="lt1"/>
              </a:fontRef>
            </p:style>
            <p:txBody>
              <a:bodyPr lIns="45720" anchor="ctr"/>
              <a:lstStyle/>
              <a:p>
                <a:pPr algn="ctr" defTabSz="457200">
                  <a:defRPr/>
                </a:pPr>
                <a:r>
                  <a:rPr lang="en-US" sz="900" dirty="0">
                    <a:solidFill>
                      <a:schemeClr val="bg1"/>
                    </a:solidFill>
                    <a:latin typeface="+mj-lt"/>
                  </a:rPr>
                  <a:t>Received in Senate</a:t>
                </a:r>
              </a:p>
              <a:p>
                <a:pPr algn="ctr" defTabSz="457200">
                  <a:defRPr/>
                </a:pPr>
                <a:r>
                  <a:rPr lang="en-US" sz="900" dirty="0">
                    <a:solidFill>
                      <a:schemeClr val="bg1"/>
                    </a:solidFill>
                    <a:latin typeface="+mj-lt"/>
                  </a:rPr>
                  <a:t>9/10/19 </a:t>
                </a:r>
              </a:p>
            </p:txBody>
          </p:sp>
          <p:sp>
            <p:nvSpPr>
              <p:cNvPr id="31" name="Chevron 30">
                <a:extLst>
                  <a:ext uri="{FF2B5EF4-FFF2-40B4-BE49-F238E27FC236}">
                    <a16:creationId xmlns:a16="http://schemas.microsoft.com/office/drawing/2014/main" xmlns="" id="{D47C4E68-727A-B646-BEC6-94098CAE5EE2}"/>
                  </a:ext>
                </a:extLst>
              </p:cNvPr>
              <p:cNvSpPr/>
              <p:nvPr/>
            </p:nvSpPr>
            <p:spPr bwMode="auto">
              <a:xfrm>
                <a:off x="7382442" y="4905483"/>
                <a:ext cx="1371237" cy="109736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365760" tIns="0" rIns="9144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mj-lt"/>
                    <a:ea typeface="+mn-ea"/>
                    <a:cs typeface="+mn-cs"/>
                  </a:rPr>
                  <a:t>Signed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mj-lt"/>
                    <a:ea typeface="+mn-ea"/>
                    <a:cs typeface="+mn-cs"/>
                  </a:rPr>
                  <a:t>into law</a:t>
                </a:r>
              </a:p>
            </p:txBody>
          </p:sp>
        </p:grpSp>
        <p:sp>
          <p:nvSpPr>
            <p:cNvPr id="23" name="Rectangle 22"/>
            <p:cNvSpPr/>
            <p:nvPr/>
          </p:nvSpPr>
          <p:spPr>
            <a:xfrm>
              <a:off x="4887249" y="4662725"/>
              <a:ext cx="1061818" cy="646331"/>
            </a:xfrm>
            <a:prstGeom prst="rect">
              <a:avLst/>
            </a:prstGeom>
            <a:noFill/>
          </p:spPr>
          <p:txBody>
            <a:bodyPr wrap="square">
              <a:spAutoFit/>
            </a:bodyPr>
            <a:lstStyle/>
            <a:p>
              <a:pPr lvl="0" algn="ctr">
                <a:defRPr/>
              </a:pPr>
              <a:r>
                <a:rPr lang="en-US" sz="900" dirty="0">
                  <a:solidFill>
                    <a:schemeClr val="bg1"/>
                  </a:solidFill>
                  <a:latin typeface="+mj-lt"/>
                </a:rPr>
                <a:t>Passed committee</a:t>
              </a:r>
            </a:p>
            <a:p>
              <a:pPr lvl="0" algn="ctr">
                <a:defRPr/>
              </a:pPr>
              <a:r>
                <a:rPr lang="en-US" sz="900" dirty="0">
                  <a:solidFill>
                    <a:schemeClr val="bg1"/>
                  </a:solidFill>
                  <a:latin typeface="+mj-lt"/>
                </a:rPr>
                <a:t>4/10/19</a:t>
              </a:r>
            </a:p>
            <a:p>
              <a:pPr lvl="0" algn="ctr">
                <a:defRPr/>
              </a:pPr>
              <a:endParaRPr lang="en-US" sz="900" dirty="0">
                <a:solidFill>
                  <a:schemeClr val="bg1"/>
                </a:solidFill>
                <a:latin typeface="+mj-lt"/>
              </a:endParaRPr>
            </a:p>
          </p:txBody>
        </p:sp>
      </p:grpSp>
      <p:pic>
        <p:nvPicPr>
          <p:cNvPr id="34" name="Picture 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698" y="706332"/>
            <a:ext cx="641203" cy="641203"/>
          </a:xfrm>
          <a:prstGeom prst="rect">
            <a:avLst/>
          </a:prstGeom>
        </p:spPr>
      </p:pic>
      <p:sp>
        <p:nvSpPr>
          <p:cNvPr id="35" name="Rectangle 34">
            <a:extLst>
              <a:ext uri="{FF2B5EF4-FFF2-40B4-BE49-F238E27FC236}">
                <a16:creationId xmlns:a16="http://schemas.microsoft.com/office/drawing/2014/main" xmlns="" id="{076AF9B5-B55C-C04C-BC7C-8D017784FF5C}"/>
              </a:ext>
            </a:extLst>
          </p:cNvPr>
          <p:cNvSpPr/>
          <p:nvPr/>
        </p:nvSpPr>
        <p:spPr>
          <a:xfrm>
            <a:off x="462052" y="1568303"/>
            <a:ext cx="3568799" cy="1133644"/>
          </a:xfrm>
          <a:prstGeom prst="rect">
            <a:avLst/>
          </a:prstGeom>
          <a:ln w="19050">
            <a:solidFill>
              <a:srgbClr val="769DA3"/>
            </a:solidFill>
            <a:prstDash val="sysDot"/>
          </a:ln>
        </p:spPr>
        <p:txBody>
          <a:bodyPr wrap="square">
            <a:spAutoFit/>
          </a:bodyPr>
          <a:lstStyle/>
          <a:p>
            <a:pPr>
              <a:lnSpc>
                <a:spcPct val="110000"/>
              </a:lnSpc>
              <a:spcAft>
                <a:spcPts val="50"/>
              </a:spcAft>
              <a:defRPr/>
            </a:pPr>
            <a:r>
              <a:rPr lang="en-US" sz="1000" b="1" dirty="0">
                <a:solidFill>
                  <a:prstClr val="black">
                    <a:lumMod val="95000"/>
                    <a:lumOff val="5000"/>
                  </a:prstClr>
                </a:solidFill>
                <a:cs typeface="Georgia"/>
              </a:rPr>
              <a:t>H.R. 205: Protecting and Securing Florida’s Coastline Act of 2019</a:t>
            </a:r>
          </a:p>
          <a:p>
            <a:pPr>
              <a:lnSpc>
                <a:spcPct val="110000"/>
              </a:lnSpc>
              <a:spcAft>
                <a:spcPts val="50"/>
              </a:spcAft>
              <a:defRPr/>
            </a:pPr>
            <a:r>
              <a:rPr lang="en-US" sz="1000" dirty="0">
                <a:solidFill>
                  <a:prstClr val="black">
                    <a:lumMod val="95000"/>
                    <a:lumOff val="5000"/>
                  </a:prstClr>
                </a:solidFill>
                <a:cs typeface="Georgia"/>
              </a:rPr>
              <a:t>Sponsor: Rep. Francis Rooney (R-FL-19)</a:t>
            </a:r>
          </a:p>
          <a:p>
            <a:pPr marL="171450" indent="-171450">
              <a:lnSpc>
                <a:spcPct val="110000"/>
              </a:lnSpc>
              <a:spcAft>
                <a:spcPts val="50"/>
              </a:spcAft>
              <a:buFont typeface="Arial" panose="020B0604020202020204" pitchFamily="34" charset="0"/>
              <a:buChar char="•"/>
              <a:defRPr/>
            </a:pPr>
            <a:r>
              <a:rPr lang="en-US" sz="1000" dirty="0">
                <a:solidFill>
                  <a:prstClr val="black">
                    <a:lumMod val="95000"/>
                    <a:lumOff val="5000"/>
                  </a:prstClr>
                </a:solidFill>
                <a:cs typeface="Georgia"/>
              </a:rPr>
              <a:t>Amends the Gulf of Mexico Energy Security Act of 2006 to permanently extend a moratorium on oil and gas leasing in certain parts of the Gulf of Mexico</a:t>
            </a:r>
          </a:p>
        </p:txBody>
      </p:sp>
      <p:grpSp>
        <p:nvGrpSpPr>
          <p:cNvPr id="36" name="Group 35"/>
          <p:cNvGrpSpPr/>
          <p:nvPr/>
        </p:nvGrpSpPr>
        <p:grpSpPr>
          <a:xfrm>
            <a:off x="4157900" y="1587302"/>
            <a:ext cx="4575893" cy="1097363"/>
            <a:chOff x="4155731" y="3132625"/>
            <a:chExt cx="4575893" cy="1097363"/>
          </a:xfrm>
        </p:grpSpPr>
        <p:grpSp>
          <p:nvGrpSpPr>
            <p:cNvPr id="37" name="Group 36">
              <a:extLst>
                <a:ext uri="{FF2B5EF4-FFF2-40B4-BE49-F238E27FC236}">
                  <a16:creationId xmlns:a16="http://schemas.microsoft.com/office/drawing/2014/main" xmlns="" id="{F098AB53-9819-E54B-91DA-911AF0B5FC99}"/>
                </a:ext>
              </a:extLst>
            </p:cNvPr>
            <p:cNvGrpSpPr/>
            <p:nvPr/>
          </p:nvGrpSpPr>
          <p:grpSpPr>
            <a:xfrm>
              <a:off x="6758858" y="3132626"/>
              <a:ext cx="1080742" cy="1097362"/>
              <a:chOff x="7054590" y="1300737"/>
              <a:chExt cx="1133306" cy="1119717"/>
            </a:xfrm>
            <a:solidFill>
              <a:schemeClr val="bg1">
                <a:lumMod val="85000"/>
              </a:schemeClr>
            </a:solidFill>
          </p:grpSpPr>
          <p:sp>
            <p:nvSpPr>
              <p:cNvPr id="45" name="Rectangle 44">
                <a:extLst>
                  <a:ext uri="{FF2B5EF4-FFF2-40B4-BE49-F238E27FC236}">
                    <a16:creationId xmlns:a16="http://schemas.microsoft.com/office/drawing/2014/main" xmlns="" id="{05842ED7-262B-2149-BC34-72B601A63B13}"/>
                  </a:ext>
                </a:extLst>
              </p:cNvPr>
              <p:cNvSpPr/>
              <p:nvPr/>
            </p:nvSpPr>
            <p:spPr>
              <a:xfrm rot="18908888">
                <a:off x="7143751" y="1599335"/>
                <a:ext cx="551629" cy="49122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6" name="Chevron 45">
                <a:extLst>
                  <a:ext uri="{FF2B5EF4-FFF2-40B4-BE49-F238E27FC236}">
                    <a16:creationId xmlns:a16="http://schemas.microsoft.com/office/drawing/2014/main" xmlns="" id="{1F4A9E72-00B7-3D42-9FCB-83A2340C973C}"/>
                  </a:ext>
                </a:extLst>
              </p:cNvPr>
              <p:cNvSpPr/>
              <p:nvPr/>
            </p:nvSpPr>
            <p:spPr bwMode="auto">
              <a:xfrm>
                <a:off x="7054590" y="1300737"/>
                <a:ext cx="1133306" cy="1119717"/>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wrap="none" lIns="91440" tIns="0" rIns="9144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mj-lt"/>
                  </a:rPr>
                  <a:t>Differences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white">
                        <a:lumMod val="50000"/>
                      </a:prstClr>
                    </a:solidFill>
                    <a:latin typeface="+mj-lt"/>
                  </a:rPr>
                  <a:t>resolved</a:t>
                </a:r>
                <a:endParaRPr kumimoji="0" lang="en-US" sz="900" b="0" i="0" u="none" strike="noStrike" kern="1200" cap="none" spc="0" normalizeH="0" baseline="0" noProof="0" dirty="0">
                  <a:ln>
                    <a:noFill/>
                  </a:ln>
                  <a:solidFill>
                    <a:prstClr val="white">
                      <a:lumMod val="50000"/>
                    </a:prstClr>
                  </a:solidFill>
                  <a:effectLst/>
                  <a:uLnTx/>
                  <a:uFillTx/>
                  <a:latin typeface="+mj-lt"/>
                </a:endParaRPr>
              </a:p>
            </p:txBody>
          </p:sp>
        </p:grpSp>
        <p:sp>
          <p:nvSpPr>
            <p:cNvPr id="38" name="Chevron 37">
              <a:extLst>
                <a:ext uri="{FF2B5EF4-FFF2-40B4-BE49-F238E27FC236}">
                  <a16:creationId xmlns:a16="http://schemas.microsoft.com/office/drawing/2014/main" xmlns="" id="{C27BD85B-1CFA-B846-9538-8C173FB54B83}"/>
                </a:ext>
              </a:extLst>
            </p:cNvPr>
            <p:cNvSpPr/>
            <p:nvPr/>
          </p:nvSpPr>
          <p:spPr bwMode="auto">
            <a:xfrm>
              <a:off x="5801391" y="3132625"/>
              <a:ext cx="1163851" cy="531103"/>
            </a:xfrm>
            <a:prstGeom prst="chevron">
              <a:avLst/>
            </a:prstGeom>
            <a:solidFill>
              <a:srgbClr val="769DA3"/>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j-lt"/>
                </a:rPr>
                <a:t>Passed  House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noProof="0" dirty="0">
                  <a:solidFill>
                    <a:schemeClr val="bg1"/>
                  </a:solidFill>
                  <a:latin typeface="+mj-lt"/>
                </a:rPr>
                <a:t>9/11/19</a:t>
              </a:r>
              <a:endParaRPr kumimoji="0" lang="en-US" sz="900" b="0" i="0" u="none" strike="noStrike" kern="1200" cap="none" spc="0" normalizeH="0" baseline="0" noProof="0" dirty="0">
                <a:ln>
                  <a:noFill/>
                </a:ln>
                <a:solidFill>
                  <a:schemeClr val="bg1"/>
                </a:solidFill>
                <a:effectLst/>
                <a:uLnTx/>
                <a:uFillTx/>
                <a:latin typeface="+mj-lt"/>
              </a:endParaRPr>
            </a:p>
          </p:txBody>
        </p:sp>
        <p:sp>
          <p:nvSpPr>
            <p:cNvPr id="39" name="Chevron 38">
              <a:extLst>
                <a:ext uri="{FF2B5EF4-FFF2-40B4-BE49-F238E27FC236}">
                  <a16:creationId xmlns:a16="http://schemas.microsoft.com/office/drawing/2014/main" xmlns="" id="{667E04BF-114B-254E-ADAC-8E1AAE4CB32B}"/>
                </a:ext>
              </a:extLst>
            </p:cNvPr>
            <p:cNvSpPr/>
            <p:nvPr/>
          </p:nvSpPr>
          <p:spPr bwMode="auto">
            <a:xfrm>
              <a:off x="5798933" y="3698885"/>
              <a:ext cx="1163851" cy="53110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mj-lt"/>
                  <a:ea typeface="+mn-ea"/>
                  <a:cs typeface="+mn-cs"/>
                </a:rPr>
                <a:t>Passed  Senate </a:t>
              </a:r>
            </a:p>
          </p:txBody>
        </p:sp>
        <p:sp>
          <p:nvSpPr>
            <p:cNvPr id="40" name="Chevron 39">
              <a:extLst>
                <a:ext uri="{FF2B5EF4-FFF2-40B4-BE49-F238E27FC236}">
                  <a16:creationId xmlns:a16="http://schemas.microsoft.com/office/drawing/2014/main" xmlns="" id="{98D57095-B338-F945-BBA6-A80DF971C74B}"/>
                </a:ext>
              </a:extLst>
            </p:cNvPr>
            <p:cNvSpPr/>
            <p:nvPr/>
          </p:nvSpPr>
          <p:spPr bwMode="auto">
            <a:xfrm>
              <a:off x="4773311" y="3132625"/>
              <a:ext cx="1235284" cy="531103"/>
            </a:xfrm>
            <a:prstGeom prst="chevron">
              <a:avLst/>
            </a:prstGeom>
            <a:solidFill>
              <a:srgbClr val="769DA3"/>
            </a:solidFill>
            <a:ln>
              <a:noFill/>
            </a:ln>
            <a:effectLst/>
          </p:spPr>
          <p:style>
            <a:lnRef idx="1">
              <a:schemeClr val="accent1"/>
            </a:lnRef>
            <a:fillRef idx="3">
              <a:schemeClr val="accent1"/>
            </a:fillRef>
            <a:effectRef idx="2">
              <a:schemeClr val="accent1"/>
            </a:effectRef>
            <a:fontRef idx="minor">
              <a:schemeClr val="lt1"/>
            </a:fontRef>
          </p:style>
          <p:txBody>
            <a:bodyPr wrap="square" lIns="9144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j-lt"/>
                  <a:ea typeface="+mn-ea"/>
                  <a:cs typeface="+mn-cs"/>
                </a:rPr>
                <a:t>Passed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j-lt"/>
                </a:rPr>
                <a:t>committee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j-lt"/>
                </a:rPr>
                <a:t>7/16/19</a:t>
              </a:r>
              <a:endParaRPr kumimoji="0" lang="en-US" sz="900" b="0" i="0" u="none" strike="noStrike" kern="1200" cap="none" spc="0" normalizeH="0" baseline="0" noProof="0" dirty="0">
                <a:ln>
                  <a:noFill/>
                </a:ln>
                <a:solidFill>
                  <a:schemeClr val="bg1"/>
                </a:solidFill>
                <a:effectLst/>
                <a:uLnTx/>
                <a:uFillTx/>
                <a:latin typeface="+mj-lt"/>
              </a:endParaRPr>
            </a:p>
          </p:txBody>
        </p:sp>
        <p:sp>
          <p:nvSpPr>
            <p:cNvPr id="41" name="Chevron 40">
              <a:extLst>
                <a:ext uri="{FF2B5EF4-FFF2-40B4-BE49-F238E27FC236}">
                  <a16:creationId xmlns:a16="http://schemas.microsoft.com/office/drawing/2014/main" xmlns="" id="{D27BAE52-430D-1540-ABB3-E05D01272C71}"/>
                </a:ext>
              </a:extLst>
            </p:cNvPr>
            <p:cNvSpPr/>
            <p:nvPr/>
          </p:nvSpPr>
          <p:spPr bwMode="auto">
            <a:xfrm>
              <a:off x="4773133" y="3698885"/>
              <a:ext cx="1235284" cy="53110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mj-lt"/>
                  <a:ea typeface="+mn-ea"/>
                  <a:cs typeface="+mn-cs"/>
                </a:rPr>
                <a:t>Passed committee</a:t>
              </a:r>
            </a:p>
          </p:txBody>
        </p:sp>
        <p:sp>
          <p:nvSpPr>
            <p:cNvPr id="42" name="Pentagon 41">
              <a:extLst>
                <a:ext uri="{FF2B5EF4-FFF2-40B4-BE49-F238E27FC236}">
                  <a16:creationId xmlns:a16="http://schemas.microsoft.com/office/drawing/2014/main" xmlns="" id="{DC3D16F3-8358-CB41-8724-C46F42DD2EF1}"/>
                </a:ext>
              </a:extLst>
            </p:cNvPr>
            <p:cNvSpPr/>
            <p:nvPr/>
          </p:nvSpPr>
          <p:spPr bwMode="auto">
            <a:xfrm>
              <a:off x="4155731" y="3132625"/>
              <a:ext cx="834570" cy="531358"/>
            </a:xfrm>
            <a:prstGeom prst="homePlate">
              <a:avLst/>
            </a:prstGeom>
            <a:solidFill>
              <a:srgbClr val="769DA3"/>
            </a:solidFill>
            <a:ln w="38100">
              <a:noFill/>
            </a:ln>
            <a:effectLst/>
          </p:spPr>
          <p:style>
            <a:lnRef idx="1">
              <a:schemeClr val="accent1"/>
            </a:lnRef>
            <a:fillRef idx="3">
              <a:schemeClr val="accent1"/>
            </a:fillRef>
            <a:effectRef idx="2">
              <a:schemeClr val="accent1"/>
            </a:effectRef>
            <a:fontRef idx="minor">
              <a:schemeClr val="lt1"/>
            </a:fontRef>
          </p:style>
          <p:txBody>
            <a:bodyPr lIns="45720" anchor="ctr"/>
            <a:lstStyle/>
            <a:p>
              <a:pPr algn="ctr" defTabSz="457200">
                <a:defRPr/>
              </a:pPr>
              <a:r>
                <a:rPr lang="en-US" sz="900" dirty="0">
                  <a:solidFill>
                    <a:schemeClr val="bg1"/>
                  </a:solidFill>
                  <a:latin typeface="+mj-lt"/>
                </a:rPr>
                <a:t>Introduced in House</a:t>
              </a:r>
            </a:p>
            <a:p>
              <a:pPr algn="ctr" defTabSz="457200">
                <a:defRPr/>
              </a:pPr>
              <a:r>
                <a:rPr lang="en-US" sz="900" dirty="0">
                  <a:solidFill>
                    <a:schemeClr val="bg1"/>
                  </a:solidFill>
                  <a:latin typeface="+mj-lt"/>
                </a:rPr>
                <a:t>1/3/19 </a:t>
              </a:r>
            </a:p>
          </p:txBody>
        </p:sp>
        <p:sp>
          <p:nvSpPr>
            <p:cNvPr id="43" name="Pentagon 42">
              <a:extLst>
                <a:ext uri="{FF2B5EF4-FFF2-40B4-BE49-F238E27FC236}">
                  <a16:creationId xmlns:a16="http://schemas.microsoft.com/office/drawing/2014/main" xmlns="" id="{9B733670-AE6F-DC42-9D6F-B9040B11A591}"/>
                </a:ext>
              </a:extLst>
            </p:cNvPr>
            <p:cNvSpPr/>
            <p:nvPr/>
          </p:nvSpPr>
          <p:spPr bwMode="auto">
            <a:xfrm>
              <a:off x="4155731" y="3698630"/>
              <a:ext cx="834570" cy="531358"/>
            </a:xfrm>
            <a:prstGeom prst="homePlate">
              <a:avLst/>
            </a:prstGeom>
            <a:solidFill>
              <a:srgbClr val="769DA3"/>
            </a:solidFill>
            <a:ln w="38100">
              <a:noFill/>
            </a:ln>
            <a:effectLst/>
          </p:spPr>
          <p:style>
            <a:lnRef idx="1">
              <a:schemeClr val="accent1"/>
            </a:lnRef>
            <a:fillRef idx="3">
              <a:schemeClr val="accent1"/>
            </a:fillRef>
            <a:effectRef idx="2">
              <a:schemeClr val="accent1"/>
            </a:effectRef>
            <a:fontRef idx="minor">
              <a:schemeClr val="lt1"/>
            </a:fontRef>
          </p:style>
          <p:txBody>
            <a:bodyPr lIns="45720" anchor="ctr"/>
            <a:lstStyle/>
            <a:p>
              <a:pPr algn="ctr" defTabSz="457200">
                <a:defRPr/>
              </a:pPr>
              <a:r>
                <a:rPr lang="en-US" sz="900" dirty="0">
                  <a:solidFill>
                    <a:schemeClr val="bg1"/>
                  </a:solidFill>
                  <a:latin typeface="+mj-lt"/>
                </a:rPr>
                <a:t>Received in Senate</a:t>
              </a:r>
              <a:endParaRPr lang="en-US" sz="900" dirty="0">
                <a:solidFill>
                  <a:schemeClr val="bg1">
                    <a:lumMod val="50000"/>
                  </a:schemeClr>
                </a:solidFill>
                <a:latin typeface="+mj-lt"/>
              </a:endParaRPr>
            </a:p>
            <a:p>
              <a:pPr algn="ctr" defTabSz="457200">
                <a:defRPr/>
              </a:pPr>
              <a:r>
                <a:rPr lang="en-US" sz="900" dirty="0">
                  <a:solidFill>
                    <a:schemeClr val="bg1"/>
                  </a:solidFill>
                  <a:latin typeface="+mj-lt"/>
                </a:rPr>
                <a:t>9/12/19</a:t>
              </a:r>
            </a:p>
          </p:txBody>
        </p:sp>
        <p:sp>
          <p:nvSpPr>
            <p:cNvPr id="44" name="Chevron 43">
              <a:extLst>
                <a:ext uri="{FF2B5EF4-FFF2-40B4-BE49-F238E27FC236}">
                  <a16:creationId xmlns:a16="http://schemas.microsoft.com/office/drawing/2014/main" xmlns="" id="{75EEA300-3C09-4B4A-B3D7-CEEC5A6BA0E6}"/>
                </a:ext>
              </a:extLst>
            </p:cNvPr>
            <p:cNvSpPr/>
            <p:nvPr/>
          </p:nvSpPr>
          <p:spPr bwMode="auto">
            <a:xfrm>
              <a:off x="7360387" y="3132625"/>
              <a:ext cx="1371237" cy="109736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365760" tIns="0" rIns="9144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mj-lt"/>
                  <a:ea typeface="+mn-ea"/>
                  <a:cs typeface="+mn-cs"/>
                </a:rPr>
                <a:t>Signed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mj-lt"/>
                  <a:ea typeface="+mn-ea"/>
                  <a:cs typeface="+mn-cs"/>
                </a:rPr>
                <a:t>into law</a:t>
              </a:r>
            </a:p>
          </p:txBody>
        </p:sp>
      </p:grpSp>
      <p:sp>
        <p:nvSpPr>
          <p:cNvPr id="47" name="Rectangle 46">
            <a:extLst>
              <a:ext uri="{FF2B5EF4-FFF2-40B4-BE49-F238E27FC236}">
                <a16:creationId xmlns:a16="http://schemas.microsoft.com/office/drawing/2014/main" xmlns="" id="{B9A53145-C3E3-624F-B137-81FA97ECBE07}"/>
              </a:ext>
            </a:extLst>
          </p:cNvPr>
          <p:cNvSpPr/>
          <p:nvPr/>
        </p:nvSpPr>
        <p:spPr>
          <a:xfrm>
            <a:off x="448274" y="2798294"/>
            <a:ext cx="3568799" cy="1497846"/>
          </a:xfrm>
          <a:prstGeom prst="rect">
            <a:avLst/>
          </a:prstGeom>
          <a:ln w="19050">
            <a:solidFill>
              <a:srgbClr val="7B8A85"/>
            </a:solidFill>
            <a:prstDash val="sysDot"/>
          </a:ln>
        </p:spPr>
        <p:txBody>
          <a:bodyPr wrap="square">
            <a:spAutoFit/>
          </a:bodyPr>
          <a:lstStyle/>
          <a:p>
            <a:pPr>
              <a:lnSpc>
                <a:spcPct val="110000"/>
              </a:lnSpc>
              <a:spcAft>
                <a:spcPts val="50"/>
              </a:spcAft>
              <a:defRPr/>
            </a:pPr>
            <a:r>
              <a:rPr lang="en-US" sz="1000" b="1" dirty="0">
                <a:solidFill>
                  <a:prstClr val="black"/>
                </a:solidFill>
                <a:cs typeface="Georgia"/>
              </a:rPr>
              <a:t>S. 383/H.R. 1166: USE IT Act</a:t>
            </a:r>
          </a:p>
          <a:p>
            <a:pPr>
              <a:lnSpc>
                <a:spcPct val="110000"/>
              </a:lnSpc>
              <a:spcAft>
                <a:spcPts val="50"/>
              </a:spcAft>
              <a:defRPr/>
            </a:pPr>
            <a:r>
              <a:rPr lang="en-US" sz="1000" dirty="0">
                <a:solidFill>
                  <a:prstClr val="black"/>
                </a:solidFill>
                <a:cs typeface="Georgia"/>
              </a:rPr>
              <a:t>Senate Sponsor: Sen. John </a:t>
            </a:r>
            <a:r>
              <a:rPr lang="en-US" sz="1000" dirty="0" err="1">
                <a:solidFill>
                  <a:prstClr val="black"/>
                </a:solidFill>
                <a:cs typeface="Georgia"/>
              </a:rPr>
              <a:t>Barasso</a:t>
            </a:r>
            <a:r>
              <a:rPr lang="en-US" sz="1000" dirty="0">
                <a:solidFill>
                  <a:prstClr val="black"/>
                </a:solidFill>
                <a:cs typeface="Georgia"/>
              </a:rPr>
              <a:t> (R-WY)</a:t>
            </a:r>
          </a:p>
          <a:p>
            <a:pPr>
              <a:lnSpc>
                <a:spcPct val="110000"/>
              </a:lnSpc>
              <a:spcAft>
                <a:spcPts val="50"/>
              </a:spcAft>
              <a:defRPr/>
            </a:pPr>
            <a:r>
              <a:rPr lang="en-US" sz="1000" dirty="0">
                <a:solidFill>
                  <a:prstClr val="black"/>
                </a:solidFill>
                <a:cs typeface="Georgia"/>
              </a:rPr>
              <a:t>House Sponsor: Rep. Scott Peters (D-CA-52)</a:t>
            </a:r>
          </a:p>
          <a:p>
            <a:pPr marL="171450" indent="-171450">
              <a:lnSpc>
                <a:spcPct val="110000"/>
              </a:lnSpc>
              <a:spcAft>
                <a:spcPts val="50"/>
              </a:spcAft>
              <a:buFont typeface="Arial" panose="020B0604020202020204" pitchFamily="34" charset="0"/>
              <a:buChar char="•"/>
              <a:defRPr/>
            </a:pPr>
            <a:r>
              <a:rPr lang="en-US" sz="1000" dirty="0">
                <a:solidFill>
                  <a:prstClr val="black"/>
                </a:solidFill>
                <a:cs typeface="Georgia"/>
              </a:rPr>
              <a:t>Provides support for CCS research and development</a:t>
            </a:r>
          </a:p>
          <a:p>
            <a:pPr marL="171450" indent="-171450">
              <a:lnSpc>
                <a:spcPct val="110000"/>
              </a:lnSpc>
              <a:spcAft>
                <a:spcPts val="50"/>
              </a:spcAft>
              <a:buFont typeface="Arial" panose="020B0604020202020204" pitchFamily="34" charset="0"/>
              <a:buChar char="•"/>
              <a:defRPr/>
            </a:pPr>
            <a:r>
              <a:rPr lang="en-US" sz="1000" dirty="0">
                <a:solidFill>
                  <a:prstClr val="black"/>
                </a:solidFill>
                <a:cs typeface="Georgia"/>
              </a:rPr>
              <a:t>Facilitates collaboration between federal, state, and non-governmental entities for the development and construction of CCS facilities and carbon dioxide pipelines</a:t>
            </a:r>
          </a:p>
        </p:txBody>
      </p:sp>
      <p:grpSp>
        <p:nvGrpSpPr>
          <p:cNvPr id="48" name="Group 47">
            <a:extLst>
              <a:ext uri="{FF2B5EF4-FFF2-40B4-BE49-F238E27FC236}">
                <a16:creationId xmlns:a16="http://schemas.microsoft.com/office/drawing/2014/main" xmlns="" id="{1CE72CA5-D288-2C40-B42E-011ECE91249A}"/>
              </a:ext>
            </a:extLst>
          </p:cNvPr>
          <p:cNvGrpSpPr/>
          <p:nvPr/>
        </p:nvGrpSpPr>
        <p:grpSpPr>
          <a:xfrm>
            <a:off x="6765489" y="2968571"/>
            <a:ext cx="1080742" cy="1097362"/>
            <a:chOff x="7054590" y="1300737"/>
            <a:chExt cx="1133306" cy="1119717"/>
          </a:xfrm>
          <a:solidFill>
            <a:schemeClr val="bg1">
              <a:lumMod val="85000"/>
            </a:schemeClr>
          </a:solidFill>
        </p:grpSpPr>
        <p:sp>
          <p:nvSpPr>
            <p:cNvPr id="49" name="Rectangle 48">
              <a:extLst>
                <a:ext uri="{FF2B5EF4-FFF2-40B4-BE49-F238E27FC236}">
                  <a16:creationId xmlns:a16="http://schemas.microsoft.com/office/drawing/2014/main" xmlns="" id="{AC01CEB4-DDC2-2A46-9715-FAF0BFB01F81}"/>
                </a:ext>
              </a:extLst>
            </p:cNvPr>
            <p:cNvSpPr/>
            <p:nvPr/>
          </p:nvSpPr>
          <p:spPr>
            <a:xfrm rot="18908888">
              <a:off x="7143751" y="1599335"/>
              <a:ext cx="551629" cy="49122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j-lt"/>
              </a:endParaRPr>
            </a:p>
          </p:txBody>
        </p:sp>
        <p:sp>
          <p:nvSpPr>
            <p:cNvPr id="50" name="Chevron 49">
              <a:extLst>
                <a:ext uri="{FF2B5EF4-FFF2-40B4-BE49-F238E27FC236}">
                  <a16:creationId xmlns:a16="http://schemas.microsoft.com/office/drawing/2014/main" xmlns="" id="{2CE8BDE3-BB15-7040-96F7-9103E071E978}"/>
                </a:ext>
              </a:extLst>
            </p:cNvPr>
            <p:cNvSpPr/>
            <p:nvPr/>
          </p:nvSpPr>
          <p:spPr bwMode="auto">
            <a:xfrm>
              <a:off x="7054590" y="1300737"/>
              <a:ext cx="1133306" cy="1119717"/>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wrap="none" lIns="91440" tIns="0" rIns="9144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F7F7F"/>
                  </a:solidFill>
                  <a:effectLst/>
                  <a:uLnTx/>
                  <a:uFillTx/>
                  <a:latin typeface="+mj-lt"/>
                </a:rPr>
                <a:t>Differences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rgbClr val="7F7F7F"/>
                  </a:solidFill>
                  <a:latin typeface="+mj-lt"/>
                </a:rPr>
                <a:t>resolved</a:t>
              </a:r>
              <a:endParaRPr kumimoji="0" lang="en-US" sz="900" b="0" i="0" u="none" strike="noStrike" kern="1200" cap="none" spc="0" normalizeH="0" baseline="0" noProof="0" dirty="0">
                <a:ln>
                  <a:noFill/>
                </a:ln>
                <a:solidFill>
                  <a:srgbClr val="7F7F7F"/>
                </a:solidFill>
                <a:effectLst/>
                <a:uLnTx/>
                <a:uFillTx/>
                <a:latin typeface="+mj-lt"/>
              </a:endParaRPr>
            </a:p>
          </p:txBody>
        </p:sp>
      </p:grpSp>
      <p:sp>
        <p:nvSpPr>
          <p:cNvPr id="51" name="Chevron 50">
            <a:extLst>
              <a:ext uri="{FF2B5EF4-FFF2-40B4-BE49-F238E27FC236}">
                <a16:creationId xmlns:a16="http://schemas.microsoft.com/office/drawing/2014/main" xmlns="" id="{6D8974DA-5FCC-C343-B033-57A45177F4F6}"/>
              </a:ext>
            </a:extLst>
          </p:cNvPr>
          <p:cNvSpPr/>
          <p:nvPr/>
        </p:nvSpPr>
        <p:spPr bwMode="auto">
          <a:xfrm>
            <a:off x="5808022" y="2968570"/>
            <a:ext cx="1163851" cy="53110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mj-lt"/>
              </a:rPr>
              <a:t>Passed House</a:t>
            </a:r>
          </a:p>
        </p:txBody>
      </p:sp>
      <p:sp>
        <p:nvSpPr>
          <p:cNvPr id="52" name="Chevron 51">
            <a:extLst>
              <a:ext uri="{FF2B5EF4-FFF2-40B4-BE49-F238E27FC236}">
                <a16:creationId xmlns:a16="http://schemas.microsoft.com/office/drawing/2014/main" xmlns="" id="{056DF354-2603-2D4C-871E-22B3D8E76623}"/>
              </a:ext>
            </a:extLst>
          </p:cNvPr>
          <p:cNvSpPr/>
          <p:nvPr/>
        </p:nvSpPr>
        <p:spPr bwMode="auto">
          <a:xfrm>
            <a:off x="5805564" y="3534830"/>
            <a:ext cx="1163851" cy="531103"/>
          </a:xfrm>
          <a:prstGeom prst="chevron">
            <a:avLst/>
          </a:prstGeom>
          <a:solidFill>
            <a:srgbClr val="769DA3"/>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j-lt"/>
                <a:ea typeface="+mn-ea"/>
                <a:cs typeface="+mn-cs"/>
              </a:rPr>
              <a:t>Passed Senate*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noProof="0" dirty="0">
                <a:solidFill>
                  <a:schemeClr val="bg1"/>
                </a:solidFill>
                <a:latin typeface="+mj-lt"/>
              </a:rPr>
              <a:t>6/7/2019</a:t>
            </a:r>
            <a:r>
              <a:rPr kumimoji="0" lang="en-US" sz="900" b="0" i="0" u="none" strike="noStrike" kern="1200" cap="none" spc="0" normalizeH="0" baseline="0" noProof="0" dirty="0">
                <a:ln>
                  <a:noFill/>
                </a:ln>
                <a:solidFill>
                  <a:schemeClr val="bg1"/>
                </a:solidFill>
                <a:effectLst/>
                <a:uLnTx/>
                <a:uFillTx/>
                <a:latin typeface="+mj-lt"/>
                <a:ea typeface="+mn-ea"/>
                <a:cs typeface="+mn-cs"/>
              </a:rPr>
              <a:t> </a:t>
            </a:r>
          </a:p>
        </p:txBody>
      </p:sp>
      <p:sp>
        <p:nvSpPr>
          <p:cNvPr id="53" name="Chevron 52">
            <a:extLst>
              <a:ext uri="{FF2B5EF4-FFF2-40B4-BE49-F238E27FC236}">
                <a16:creationId xmlns:a16="http://schemas.microsoft.com/office/drawing/2014/main" xmlns="" id="{89415A41-E1DF-0C46-9AEB-F2007C4C7C9B}"/>
              </a:ext>
            </a:extLst>
          </p:cNvPr>
          <p:cNvSpPr/>
          <p:nvPr/>
        </p:nvSpPr>
        <p:spPr bwMode="auto">
          <a:xfrm>
            <a:off x="4779942" y="2968570"/>
            <a:ext cx="1235284" cy="53110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lumMod val="50000"/>
                    <a:lumOff val="50000"/>
                  </a:schemeClr>
                </a:solidFill>
                <a:effectLst/>
                <a:uLnTx/>
                <a:uFillTx/>
                <a:latin typeface="+mj-lt"/>
                <a:ea typeface="+mn-ea"/>
                <a:cs typeface="+mn-cs"/>
              </a:rPr>
              <a:t>Passed committee </a:t>
            </a:r>
          </a:p>
        </p:txBody>
      </p:sp>
      <p:sp>
        <p:nvSpPr>
          <p:cNvPr id="54" name="Chevron 53">
            <a:extLst>
              <a:ext uri="{FF2B5EF4-FFF2-40B4-BE49-F238E27FC236}">
                <a16:creationId xmlns:a16="http://schemas.microsoft.com/office/drawing/2014/main" xmlns="" id="{0B90688D-2715-3245-B3B6-CB09D1D87E4D}"/>
              </a:ext>
            </a:extLst>
          </p:cNvPr>
          <p:cNvSpPr/>
          <p:nvPr/>
        </p:nvSpPr>
        <p:spPr bwMode="auto">
          <a:xfrm>
            <a:off x="4779764" y="3534830"/>
            <a:ext cx="1235284" cy="531103"/>
          </a:xfrm>
          <a:prstGeom prst="chevron">
            <a:avLst/>
          </a:prstGeom>
          <a:solidFill>
            <a:srgbClr val="769DA3"/>
          </a:solidFill>
          <a:ln>
            <a:noFill/>
          </a:ln>
          <a:effectLst/>
        </p:spPr>
        <p:style>
          <a:lnRef idx="1">
            <a:schemeClr val="accent1"/>
          </a:lnRef>
          <a:fillRef idx="3">
            <a:schemeClr val="accent1"/>
          </a:fillRef>
          <a:effectRef idx="2">
            <a:schemeClr val="accent1"/>
          </a:effectRef>
          <a:fontRef idx="minor">
            <a:schemeClr val="lt1"/>
          </a:fontRef>
        </p:style>
        <p:txBody>
          <a:bodyPr wrap="square" lIns="9144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j-lt"/>
                <a:ea typeface="+mn-ea"/>
                <a:cs typeface="+mn-cs"/>
              </a:rPr>
              <a:t>Passed committee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j-lt"/>
              </a:rPr>
              <a:t>4/10/2019</a:t>
            </a:r>
            <a:r>
              <a:rPr kumimoji="0" lang="en-US" sz="900" b="0" i="0" u="none" strike="noStrike" kern="1200" cap="none" spc="0" normalizeH="0" baseline="0" noProof="0" dirty="0">
                <a:ln>
                  <a:noFill/>
                </a:ln>
                <a:solidFill>
                  <a:schemeClr val="bg1"/>
                </a:solidFill>
                <a:effectLst/>
                <a:uLnTx/>
                <a:uFillTx/>
                <a:latin typeface="+mj-lt"/>
                <a:ea typeface="+mn-ea"/>
                <a:cs typeface="+mn-cs"/>
              </a:rPr>
              <a:t> </a:t>
            </a:r>
          </a:p>
        </p:txBody>
      </p:sp>
      <p:sp>
        <p:nvSpPr>
          <p:cNvPr id="55" name="Pentagon 54">
            <a:extLst>
              <a:ext uri="{FF2B5EF4-FFF2-40B4-BE49-F238E27FC236}">
                <a16:creationId xmlns:a16="http://schemas.microsoft.com/office/drawing/2014/main" xmlns="" id="{B4E19ADB-C6E9-9946-B9B2-56916D15EF77}"/>
              </a:ext>
            </a:extLst>
          </p:cNvPr>
          <p:cNvSpPr/>
          <p:nvPr/>
        </p:nvSpPr>
        <p:spPr bwMode="auto">
          <a:xfrm>
            <a:off x="4168578" y="2968570"/>
            <a:ext cx="834570" cy="531358"/>
          </a:xfrm>
          <a:prstGeom prst="homePlate">
            <a:avLst/>
          </a:prstGeom>
          <a:solidFill>
            <a:schemeClr val="accent5"/>
          </a:solidFill>
          <a:ln w="38100">
            <a:noFill/>
          </a:ln>
          <a:effectLst/>
        </p:spPr>
        <p:style>
          <a:lnRef idx="1">
            <a:schemeClr val="accent1"/>
          </a:lnRef>
          <a:fillRef idx="3">
            <a:schemeClr val="accent1"/>
          </a:fillRef>
          <a:effectRef idx="2">
            <a:schemeClr val="accent1"/>
          </a:effectRef>
          <a:fontRef idx="minor">
            <a:schemeClr val="lt1"/>
          </a:fontRef>
        </p:style>
        <p:txBody>
          <a:bodyPr lIns="45720" anchor="ctr"/>
          <a:lstStyle/>
          <a:p>
            <a:pPr algn="ctr" defTabSz="457200">
              <a:defRPr/>
            </a:pPr>
            <a:r>
              <a:rPr lang="en-US" sz="900" dirty="0">
                <a:solidFill>
                  <a:schemeClr val="bg1"/>
                </a:solidFill>
                <a:latin typeface="+mj-lt"/>
              </a:rPr>
              <a:t>Introduced in House</a:t>
            </a:r>
          </a:p>
          <a:p>
            <a:pPr algn="ctr" defTabSz="457200">
              <a:defRPr/>
            </a:pPr>
            <a:r>
              <a:rPr lang="en-US" sz="900" dirty="0">
                <a:solidFill>
                  <a:schemeClr val="bg1"/>
                </a:solidFill>
                <a:latin typeface="+mj-lt"/>
              </a:rPr>
              <a:t>2/13/19</a:t>
            </a:r>
          </a:p>
        </p:txBody>
      </p:sp>
      <p:sp>
        <p:nvSpPr>
          <p:cNvPr id="56" name="Pentagon 55">
            <a:extLst>
              <a:ext uri="{FF2B5EF4-FFF2-40B4-BE49-F238E27FC236}">
                <a16:creationId xmlns:a16="http://schemas.microsoft.com/office/drawing/2014/main" xmlns="" id="{935915DF-CA85-5F47-B592-FB832601B691}"/>
              </a:ext>
            </a:extLst>
          </p:cNvPr>
          <p:cNvSpPr/>
          <p:nvPr/>
        </p:nvSpPr>
        <p:spPr bwMode="auto">
          <a:xfrm>
            <a:off x="4168578" y="3534575"/>
            <a:ext cx="834570" cy="531358"/>
          </a:xfrm>
          <a:prstGeom prst="homePlate">
            <a:avLst/>
          </a:prstGeom>
          <a:solidFill>
            <a:srgbClr val="769DA3"/>
          </a:solidFill>
          <a:ln w="38100">
            <a:noFill/>
          </a:ln>
          <a:effectLst/>
        </p:spPr>
        <p:style>
          <a:lnRef idx="1">
            <a:schemeClr val="accent1"/>
          </a:lnRef>
          <a:fillRef idx="3">
            <a:schemeClr val="accent1"/>
          </a:fillRef>
          <a:effectRef idx="2">
            <a:schemeClr val="accent1"/>
          </a:effectRef>
          <a:fontRef idx="minor">
            <a:schemeClr val="lt1"/>
          </a:fontRef>
        </p:style>
        <p:txBody>
          <a:bodyPr lIns="45720" anchor="ctr"/>
          <a:lstStyle/>
          <a:p>
            <a:pPr algn="ctr" defTabSz="457200">
              <a:defRPr/>
            </a:pPr>
            <a:r>
              <a:rPr lang="en-US" sz="900" dirty="0">
                <a:solidFill>
                  <a:schemeClr val="bg1"/>
                </a:solidFill>
                <a:latin typeface="+mj-lt"/>
              </a:rPr>
              <a:t>Introduced in Senate 2/7/19</a:t>
            </a:r>
          </a:p>
        </p:txBody>
      </p:sp>
      <p:sp>
        <p:nvSpPr>
          <p:cNvPr id="57" name="Chevron 56">
            <a:extLst>
              <a:ext uri="{FF2B5EF4-FFF2-40B4-BE49-F238E27FC236}">
                <a16:creationId xmlns:a16="http://schemas.microsoft.com/office/drawing/2014/main" xmlns="" id="{06BD0164-B74F-4F42-92BA-C596B959C4C3}"/>
              </a:ext>
            </a:extLst>
          </p:cNvPr>
          <p:cNvSpPr/>
          <p:nvPr/>
        </p:nvSpPr>
        <p:spPr bwMode="auto">
          <a:xfrm>
            <a:off x="7367018" y="2968570"/>
            <a:ext cx="1371237" cy="109736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365760" tIns="0" rIns="9144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mj-lt"/>
                <a:ea typeface="+mn-ea"/>
                <a:cs typeface="+mn-cs"/>
              </a:rPr>
              <a:t>Signed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mj-lt"/>
                <a:ea typeface="+mn-ea"/>
                <a:cs typeface="+mn-cs"/>
              </a:rPr>
              <a:t>into law</a:t>
            </a:r>
          </a:p>
        </p:txBody>
      </p:sp>
      <p:sp>
        <p:nvSpPr>
          <p:cNvPr id="58" name="Rectangle 57"/>
          <p:cNvSpPr/>
          <p:nvPr/>
        </p:nvSpPr>
        <p:spPr>
          <a:xfrm>
            <a:off x="5823600" y="4098778"/>
            <a:ext cx="1040043" cy="292705"/>
          </a:xfrm>
          <a:prstGeom prst="rect">
            <a:avLst/>
          </a:prstGeom>
          <a:noFill/>
          <a:ln w="28575">
            <a:solidFill>
              <a:srgbClr val="769DA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*passed as part of the NDAA</a:t>
            </a:r>
          </a:p>
        </p:txBody>
      </p:sp>
    </p:spTree>
    <p:extLst>
      <p:ext uri="{BB962C8B-B14F-4D97-AF65-F5344CB8AC3E}">
        <p14:creationId xmlns:p14="http://schemas.microsoft.com/office/powerpoint/2010/main" val="2118180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43" name="Google Shape;43;p5"/>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800">
                <a:solidFill>
                  <a:schemeClr val="dk1"/>
                </a:solidFill>
                <a:latin typeface="Georgia"/>
                <a:ea typeface="Georgia"/>
                <a:cs typeface="Georgia"/>
                <a:sym typeface="Georgia"/>
              </a:rPr>
              <a:t>14</a:t>
            </a:fld>
            <a:endParaRPr sz="800" dirty="0">
              <a:solidFill>
                <a:schemeClr val="dk1"/>
              </a:solidFill>
              <a:latin typeface="Georgia"/>
              <a:ea typeface="Georgia"/>
              <a:cs typeface="Georgia"/>
              <a:sym typeface="Georgia"/>
            </a:endParaRPr>
          </a:p>
        </p:txBody>
      </p:sp>
      <p:sp>
        <p:nvSpPr>
          <p:cNvPr id="3" name="Title 2"/>
          <p:cNvSpPr>
            <a:spLocks noGrp="1"/>
          </p:cNvSpPr>
          <p:nvPr>
            <p:ph type="title"/>
          </p:nvPr>
        </p:nvSpPr>
        <p:spPr>
          <a:xfrm>
            <a:off x="1122812" y="757881"/>
            <a:ext cx="7572073" cy="640080"/>
          </a:xfrm>
        </p:spPr>
        <p:txBody>
          <a:bodyPr>
            <a:normAutofit/>
          </a:bodyPr>
          <a:lstStyle/>
          <a:p>
            <a:r>
              <a:rPr lang="en-US" dirty="0">
                <a:solidFill>
                  <a:prstClr val="black">
                    <a:lumMod val="95000"/>
                    <a:lumOff val="5000"/>
                  </a:prstClr>
                </a:solidFill>
                <a:cs typeface="Georgia"/>
              </a:rPr>
              <a:t>S.383/</a:t>
            </a:r>
            <a:r>
              <a:rPr lang="en-US" dirty="0">
                <a:solidFill>
                  <a:prstClr val="black"/>
                </a:solidFill>
                <a:cs typeface="Georgia"/>
              </a:rPr>
              <a:t>H.R. 1166</a:t>
            </a:r>
            <a:r>
              <a:rPr lang="en-US" dirty="0">
                <a:solidFill>
                  <a:prstClr val="black">
                    <a:lumMod val="95000"/>
                    <a:lumOff val="5000"/>
                  </a:prstClr>
                </a:solidFill>
                <a:cs typeface="Georgia"/>
              </a:rPr>
              <a:t>: Utilizing Significant Emissions with Innovative Technologies Act (</a:t>
            </a:r>
            <a:r>
              <a:rPr lang="en-US" dirty="0"/>
              <a:t>USE IT) Act</a:t>
            </a:r>
          </a:p>
        </p:txBody>
      </p:sp>
      <p:sp>
        <p:nvSpPr>
          <p:cNvPr id="46" name="TextBox 45">
            <a:extLst>
              <a:ext uri="{FF2B5EF4-FFF2-40B4-BE49-F238E27FC236}">
                <a16:creationId xmlns:a16="http://schemas.microsoft.com/office/drawing/2014/main" xmlns="" id="{A4C18D85-5388-DB45-8D36-F8805AA4A687}"/>
              </a:ext>
            </a:extLst>
          </p:cNvPr>
          <p:cNvSpPr txBox="1"/>
          <p:nvPr/>
        </p:nvSpPr>
        <p:spPr>
          <a:xfrm>
            <a:off x="483950" y="2247902"/>
            <a:ext cx="1541321" cy="1664346"/>
          </a:xfrm>
          <a:prstGeom prst="round2SameRect">
            <a:avLst>
              <a:gd name="adj1" fmla="val 4589"/>
              <a:gd name="adj2" fmla="val 3743"/>
            </a:avLst>
          </a:prstGeom>
          <a:solidFill>
            <a:schemeClr val="accent5">
              <a:lumMod val="20000"/>
              <a:lumOff val="80000"/>
            </a:schemeClr>
          </a:solidFill>
          <a:ln>
            <a:noFill/>
            <a:prstDash val="lgDash"/>
          </a:ln>
        </p:spPr>
        <p:txBody>
          <a:bodyPr wrap="square" lIns="137160" tIns="91440" rIns="137160" bIns="137160" rtlCol="0">
            <a:noAutofit/>
          </a:bodyPr>
          <a:lstStyle/>
          <a:p>
            <a:endParaRPr lang="en-US" sz="1100" dirty="0">
              <a:latin typeface="+mj-lt"/>
            </a:endParaRPr>
          </a:p>
        </p:txBody>
      </p:sp>
      <p:sp>
        <p:nvSpPr>
          <p:cNvPr id="47" name="Chevron 46">
            <a:extLst>
              <a:ext uri="{FF2B5EF4-FFF2-40B4-BE49-F238E27FC236}">
                <a16:creationId xmlns:a16="http://schemas.microsoft.com/office/drawing/2014/main" xmlns="" id="{DCC663EF-F0C9-A045-B731-0AA2382F98DB}"/>
              </a:ext>
            </a:extLst>
          </p:cNvPr>
          <p:cNvSpPr/>
          <p:nvPr/>
        </p:nvSpPr>
        <p:spPr bwMode="auto">
          <a:xfrm>
            <a:off x="2077900" y="1752401"/>
            <a:ext cx="1724575" cy="375129"/>
          </a:xfrm>
          <a:prstGeom prst="chevron">
            <a:avLst/>
          </a:prstGeom>
          <a:solidFill>
            <a:srgbClr val="769D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b="1" dirty="0">
              <a:solidFill>
                <a:schemeClr val="bg1"/>
              </a:solidFill>
              <a:latin typeface="+mj-lt"/>
            </a:endParaRPr>
          </a:p>
          <a:p>
            <a:pPr algn="ctr">
              <a:defRPr/>
            </a:pPr>
            <a:r>
              <a:rPr lang="en-US" sz="1000" b="1" dirty="0">
                <a:solidFill>
                  <a:schemeClr val="bg1"/>
                </a:solidFill>
                <a:latin typeface="+mj-lt"/>
              </a:rPr>
              <a:t>Passed Senate</a:t>
            </a:r>
          </a:p>
          <a:p>
            <a:pPr algn="ctr">
              <a:defRPr/>
            </a:pPr>
            <a:r>
              <a:rPr lang="en-US" sz="1000" b="1" dirty="0">
                <a:solidFill>
                  <a:schemeClr val="bg1"/>
                </a:solidFill>
              </a:rPr>
              <a:t>6/7/2019</a:t>
            </a:r>
          </a:p>
          <a:p>
            <a:pPr algn="ctr">
              <a:defRPr/>
            </a:pPr>
            <a:endParaRPr lang="en-US" sz="1000" b="1" dirty="0">
              <a:solidFill>
                <a:schemeClr val="bg1"/>
              </a:solidFill>
              <a:latin typeface="+mj-lt"/>
            </a:endParaRPr>
          </a:p>
        </p:txBody>
      </p:sp>
      <p:sp>
        <p:nvSpPr>
          <p:cNvPr id="64" name="Pentagon 63">
            <a:extLst>
              <a:ext uri="{FF2B5EF4-FFF2-40B4-BE49-F238E27FC236}">
                <a16:creationId xmlns:a16="http://schemas.microsoft.com/office/drawing/2014/main" xmlns="" id="{82D77998-022A-D54E-8015-DACBA7789F52}"/>
              </a:ext>
            </a:extLst>
          </p:cNvPr>
          <p:cNvSpPr/>
          <p:nvPr/>
        </p:nvSpPr>
        <p:spPr bwMode="auto">
          <a:xfrm>
            <a:off x="479182" y="1752401"/>
            <a:ext cx="1724575" cy="375129"/>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chemeClr val="bg1"/>
                </a:solidFill>
                <a:latin typeface="+mj-lt"/>
              </a:rPr>
              <a:t>Introduced</a:t>
            </a:r>
          </a:p>
          <a:p>
            <a:pPr algn="ctr">
              <a:defRPr/>
            </a:pPr>
            <a:r>
              <a:rPr lang="en-US" sz="1000" b="1" dirty="0">
                <a:solidFill>
                  <a:schemeClr val="bg1"/>
                </a:solidFill>
              </a:rPr>
              <a:t>2/7/19</a:t>
            </a:r>
          </a:p>
        </p:txBody>
      </p:sp>
      <p:sp>
        <p:nvSpPr>
          <p:cNvPr id="65" name="Chevron 64">
            <a:extLst>
              <a:ext uri="{FF2B5EF4-FFF2-40B4-BE49-F238E27FC236}">
                <a16:creationId xmlns:a16="http://schemas.microsoft.com/office/drawing/2014/main" xmlns="" id="{E5AEC562-D32E-B84E-97C5-37F0AAB9BFB1}"/>
              </a:ext>
            </a:extLst>
          </p:cNvPr>
          <p:cNvSpPr/>
          <p:nvPr/>
        </p:nvSpPr>
        <p:spPr bwMode="auto">
          <a:xfrm>
            <a:off x="5275336" y="1752401"/>
            <a:ext cx="1724575" cy="375129"/>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chemeClr val="tx1">
                    <a:lumMod val="50000"/>
                    <a:lumOff val="50000"/>
                  </a:schemeClr>
                </a:solidFill>
                <a:latin typeface="+mj-lt"/>
              </a:rPr>
              <a:t>To president</a:t>
            </a:r>
          </a:p>
        </p:txBody>
      </p:sp>
      <p:sp>
        <p:nvSpPr>
          <p:cNvPr id="66" name="Chevron 65">
            <a:extLst>
              <a:ext uri="{FF2B5EF4-FFF2-40B4-BE49-F238E27FC236}">
                <a16:creationId xmlns:a16="http://schemas.microsoft.com/office/drawing/2014/main" xmlns="" id="{A5212391-25E0-6841-92B0-FE3451A113DB}"/>
              </a:ext>
            </a:extLst>
          </p:cNvPr>
          <p:cNvSpPr/>
          <p:nvPr/>
        </p:nvSpPr>
        <p:spPr bwMode="auto">
          <a:xfrm>
            <a:off x="3676618" y="1752401"/>
            <a:ext cx="1724575" cy="375129"/>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chemeClr val="tx1">
                    <a:lumMod val="50000"/>
                    <a:lumOff val="50000"/>
                  </a:schemeClr>
                </a:solidFill>
                <a:latin typeface="+mj-lt"/>
              </a:rPr>
              <a:t>Passed House</a:t>
            </a:r>
          </a:p>
        </p:txBody>
      </p:sp>
      <p:sp>
        <p:nvSpPr>
          <p:cNvPr id="67" name="Chevron 66">
            <a:extLst>
              <a:ext uri="{FF2B5EF4-FFF2-40B4-BE49-F238E27FC236}">
                <a16:creationId xmlns:a16="http://schemas.microsoft.com/office/drawing/2014/main" xmlns="" id="{5EE5BB21-D690-7B4F-95B9-4E17A31BADAD}"/>
              </a:ext>
            </a:extLst>
          </p:cNvPr>
          <p:cNvSpPr/>
          <p:nvPr/>
        </p:nvSpPr>
        <p:spPr bwMode="auto">
          <a:xfrm>
            <a:off x="6874054" y="1752401"/>
            <a:ext cx="1724575" cy="375129"/>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b="1" dirty="0">
                <a:solidFill>
                  <a:schemeClr val="tx1">
                    <a:lumMod val="50000"/>
                    <a:lumOff val="50000"/>
                  </a:schemeClr>
                </a:solidFill>
                <a:latin typeface="+mj-lt"/>
              </a:rPr>
              <a:t>Signed into law</a:t>
            </a:r>
          </a:p>
        </p:txBody>
      </p:sp>
      <p:sp>
        <p:nvSpPr>
          <p:cNvPr id="68" name="TextBox 67">
            <a:extLst>
              <a:ext uri="{FF2B5EF4-FFF2-40B4-BE49-F238E27FC236}">
                <a16:creationId xmlns:a16="http://schemas.microsoft.com/office/drawing/2014/main" xmlns="" id="{057D44EE-7F69-A245-AB12-33615AC81610}"/>
              </a:ext>
            </a:extLst>
          </p:cNvPr>
          <p:cNvSpPr txBox="1"/>
          <p:nvPr/>
        </p:nvSpPr>
        <p:spPr>
          <a:xfrm>
            <a:off x="404806" y="3157715"/>
            <a:ext cx="1686051" cy="677108"/>
          </a:xfrm>
          <a:prstGeom prst="rect">
            <a:avLst/>
          </a:prstGeom>
          <a:noFill/>
        </p:spPr>
        <p:txBody>
          <a:bodyPr wrap="square" rtlCol="0">
            <a:spAutoFit/>
          </a:bodyPr>
          <a:lstStyle/>
          <a:p>
            <a:pPr algn="ctr"/>
            <a:r>
              <a:rPr lang="en-US" sz="1000" b="1" dirty="0">
                <a:latin typeface="+mj-lt"/>
              </a:rPr>
              <a:t>Sen. John Barrasso </a:t>
            </a:r>
          </a:p>
          <a:p>
            <a:pPr algn="ctr"/>
            <a:r>
              <a:rPr lang="en-US" sz="1000" b="1" dirty="0">
                <a:latin typeface="+mj-lt"/>
              </a:rPr>
              <a:t>(R-WY)</a:t>
            </a:r>
          </a:p>
          <a:p>
            <a:pPr algn="ctr"/>
            <a:r>
              <a:rPr lang="en-US" sz="900" i="1" dirty="0">
                <a:latin typeface="+mj-lt"/>
              </a:rPr>
              <a:t>Senate sponsor and Chair of the Senate EPW Committee</a:t>
            </a:r>
          </a:p>
        </p:txBody>
      </p:sp>
      <p:sp>
        <p:nvSpPr>
          <p:cNvPr id="71" name="Rectangle 14">
            <a:extLst>
              <a:ext uri="{FF2B5EF4-FFF2-40B4-BE49-F238E27FC236}">
                <a16:creationId xmlns:a16="http://schemas.microsoft.com/office/drawing/2014/main" xmlns="" id="{0FAEAEEC-C722-C448-A40E-9C69A3421AE7}"/>
              </a:ext>
            </a:extLst>
          </p:cNvPr>
          <p:cNvSpPr>
            <a:spLocks noChangeArrowheads="1"/>
          </p:cNvSpPr>
          <p:nvPr/>
        </p:nvSpPr>
        <p:spPr bwMode="auto">
          <a:xfrm>
            <a:off x="509348" y="1475401"/>
            <a:ext cx="2389193" cy="276999"/>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i="1" dirty="0">
                <a:latin typeface="+mj-lt"/>
              </a:rPr>
              <a:t>Bills at a glance</a:t>
            </a:r>
          </a:p>
        </p:txBody>
      </p:sp>
      <p:sp>
        <p:nvSpPr>
          <p:cNvPr id="78" name="Google Shape;73;p7">
            <a:extLst>
              <a:ext uri="{FF2B5EF4-FFF2-40B4-BE49-F238E27FC236}">
                <a16:creationId xmlns:a16="http://schemas.microsoft.com/office/drawing/2014/main" xmlns="" id="{CD0CABA2-963E-E749-B84F-588C2C7FA9EB}"/>
              </a:ext>
            </a:extLst>
          </p:cNvPr>
          <p:cNvSpPr txBox="1"/>
          <p:nvPr/>
        </p:nvSpPr>
        <p:spPr>
          <a:xfrm>
            <a:off x="404807" y="6214238"/>
            <a:ext cx="8247721" cy="191226"/>
          </a:xfrm>
          <a:prstGeom prst="rect">
            <a:avLst/>
          </a:prstGeom>
          <a:noFill/>
          <a:ln>
            <a:noFill/>
          </a:ln>
        </p:spPr>
        <p:txBody>
          <a:bodyPr spcFirstLastPara="1" wrap="square" lIns="91425" tIns="45700" rIns="91425" bIns="45700" anchor="t" anchorCtr="0">
            <a:noAutofit/>
          </a:bodyPr>
          <a:lstStyle/>
          <a:p>
            <a:pPr lvl="0">
              <a:lnSpc>
                <a:spcPct val="110000"/>
              </a:lnSpc>
              <a:buClr>
                <a:srgbClr val="7F7F7F"/>
              </a:buClr>
              <a:buSzPts val="700"/>
            </a:pPr>
            <a:r>
              <a:rPr lang="en-US" sz="700" dirty="0">
                <a:solidFill>
                  <a:srgbClr val="7F7F7F"/>
                </a:solidFill>
                <a:latin typeface="+mj-lt"/>
                <a:ea typeface="Georgia"/>
                <a:cs typeface="Georgia"/>
                <a:sym typeface="Georgia"/>
              </a:rPr>
              <a:t>Sources: Congress.gov, </a:t>
            </a:r>
            <a:r>
              <a:rPr lang="en-US" sz="700" dirty="0">
                <a:solidFill>
                  <a:schemeClr val="tx1">
                    <a:lumMod val="50000"/>
                    <a:lumOff val="50000"/>
                  </a:schemeClr>
                </a:solidFill>
                <a:cs typeface="Georgia"/>
              </a:rPr>
              <a:t>Senate Environment and Public Works Committee, Utility Dive</a:t>
            </a:r>
            <a:endParaRPr sz="700" dirty="0">
              <a:solidFill>
                <a:srgbClr val="7F7F7F"/>
              </a:solidFill>
              <a:latin typeface="+mj-lt"/>
              <a:ea typeface="Georgia"/>
              <a:cs typeface="Georgia"/>
              <a:sym typeface="Georgia"/>
            </a:endParaRPr>
          </a:p>
        </p:txBody>
      </p:sp>
      <p:sp>
        <p:nvSpPr>
          <p:cNvPr id="24" name="TextBox 23">
            <a:extLst>
              <a:ext uri="{FF2B5EF4-FFF2-40B4-BE49-F238E27FC236}">
                <a16:creationId xmlns:a16="http://schemas.microsoft.com/office/drawing/2014/main" xmlns="" id="{C6B3A360-C93C-7E47-B33B-93F2E2892988}"/>
              </a:ext>
            </a:extLst>
          </p:cNvPr>
          <p:cNvSpPr txBox="1"/>
          <p:nvPr/>
        </p:nvSpPr>
        <p:spPr>
          <a:xfrm>
            <a:off x="6284422" y="2247900"/>
            <a:ext cx="2188934" cy="1463813"/>
          </a:xfrm>
          <a:prstGeom prst="roundRect">
            <a:avLst>
              <a:gd name="adj" fmla="val 3411"/>
            </a:avLst>
          </a:prstGeom>
          <a:solidFill>
            <a:schemeClr val="accent5">
              <a:lumMod val="20000"/>
              <a:lumOff val="80000"/>
            </a:schemeClr>
          </a:solidFill>
          <a:ln>
            <a:noFill/>
            <a:prstDash val="lgDash"/>
          </a:ln>
        </p:spPr>
        <p:txBody>
          <a:bodyPr wrap="square" lIns="91440" tIns="91440" rIns="91440" bIns="91440" rtlCol="0">
            <a:noAutofit/>
          </a:bodyPr>
          <a:lstStyle/>
          <a:p>
            <a:pPr>
              <a:spcAft>
                <a:spcPts val="400"/>
              </a:spcAft>
            </a:pPr>
            <a:r>
              <a:rPr lang="en-US" sz="1000" b="1" dirty="0">
                <a:latin typeface="+mj-lt"/>
              </a:rPr>
              <a:t>Status in Congress</a:t>
            </a:r>
          </a:p>
          <a:p>
            <a:pPr marL="117475" indent="-117475">
              <a:spcAft>
                <a:spcPts val="400"/>
              </a:spcAft>
              <a:buFont typeface="Arial" panose="020B0604020202020204" pitchFamily="34" charset="0"/>
              <a:buChar char="•"/>
            </a:pPr>
            <a:r>
              <a:rPr lang="en-US" sz="1000" b="1" dirty="0"/>
              <a:t>House: </a:t>
            </a:r>
            <a:r>
              <a:rPr lang="en-US" sz="1000" dirty="0"/>
              <a:t>Introduced 2/13/19</a:t>
            </a:r>
            <a:endParaRPr lang="en-US" sz="1000" b="1" dirty="0"/>
          </a:p>
          <a:p>
            <a:pPr marL="117475" indent="-117475">
              <a:spcAft>
                <a:spcPts val="400"/>
              </a:spcAft>
              <a:buFont typeface="Arial" panose="020B0604020202020204" pitchFamily="34" charset="0"/>
              <a:buChar char="•"/>
            </a:pPr>
            <a:r>
              <a:rPr lang="en-US" sz="1000" b="1" dirty="0"/>
              <a:t>Senate: </a:t>
            </a:r>
            <a:r>
              <a:rPr lang="en-US" sz="1000" dirty="0"/>
              <a:t>Passed as part of the National Defense Authorization Act NDAA) on 6/27/19</a:t>
            </a:r>
          </a:p>
        </p:txBody>
      </p:sp>
      <p:sp>
        <p:nvSpPr>
          <p:cNvPr id="25" name="TextBox 24">
            <a:extLst>
              <a:ext uri="{FF2B5EF4-FFF2-40B4-BE49-F238E27FC236}">
                <a16:creationId xmlns:a16="http://schemas.microsoft.com/office/drawing/2014/main" xmlns="" id="{C2CD16E3-E028-034E-8E63-941B51C01507}"/>
              </a:ext>
            </a:extLst>
          </p:cNvPr>
          <p:cNvSpPr txBox="1"/>
          <p:nvPr/>
        </p:nvSpPr>
        <p:spPr>
          <a:xfrm>
            <a:off x="2147336" y="2247900"/>
            <a:ext cx="4041796" cy="1993820"/>
          </a:xfrm>
          <a:prstGeom prst="roundRect">
            <a:avLst>
              <a:gd name="adj" fmla="val 3411"/>
            </a:avLst>
          </a:prstGeom>
          <a:solidFill>
            <a:schemeClr val="accent5">
              <a:lumMod val="20000"/>
              <a:lumOff val="80000"/>
            </a:schemeClr>
          </a:solidFill>
          <a:ln>
            <a:noFill/>
            <a:prstDash val="lgDash"/>
          </a:ln>
        </p:spPr>
        <p:txBody>
          <a:bodyPr wrap="square" lIns="91440" tIns="91440" rIns="91440" bIns="91440" rtlCol="0">
            <a:noAutofit/>
          </a:bodyPr>
          <a:lstStyle/>
          <a:p>
            <a:pPr>
              <a:spcAft>
                <a:spcPts val="400"/>
              </a:spcAft>
            </a:pPr>
            <a:r>
              <a:rPr lang="en-US" sz="1000" b="1" dirty="0">
                <a:latin typeface="+mj-lt"/>
              </a:rPr>
              <a:t>Bill overview</a:t>
            </a:r>
          </a:p>
          <a:p>
            <a:pPr marL="171450" indent="-171450">
              <a:spcAft>
                <a:spcPts val="400"/>
              </a:spcAft>
              <a:buFont typeface="Arial" panose="020B0604020202020204" pitchFamily="34" charset="0"/>
              <a:buChar char="•"/>
            </a:pPr>
            <a:r>
              <a:rPr lang="en-US" sz="1000" dirty="0">
                <a:latin typeface="+mj-lt"/>
              </a:rPr>
              <a:t>Amends the Clean Air Act to direct EPA to provide support for research on carbon utilization and also direct air capture</a:t>
            </a:r>
          </a:p>
          <a:p>
            <a:pPr marL="171450" indent="-171450">
              <a:spcAft>
                <a:spcPts val="400"/>
              </a:spcAft>
              <a:buFont typeface="Arial" panose="020B0604020202020204" pitchFamily="34" charset="0"/>
              <a:buChar char="•"/>
            </a:pPr>
            <a:r>
              <a:rPr lang="en-US" sz="1000" dirty="0">
                <a:latin typeface="+mj-lt"/>
              </a:rPr>
              <a:t>Clarifies that carbon dioxide pipelines and CCS projects meet eligibility requirements for streamlined permitting review under the FAST Act</a:t>
            </a:r>
          </a:p>
          <a:p>
            <a:pPr marL="171450" indent="-171450">
              <a:spcAft>
                <a:spcPts val="400"/>
              </a:spcAft>
              <a:buFont typeface="Arial" panose="020B0604020202020204" pitchFamily="34" charset="0"/>
              <a:buChar char="•"/>
            </a:pPr>
            <a:r>
              <a:rPr lang="en-US" sz="1000" dirty="0">
                <a:latin typeface="+mj-lt"/>
              </a:rPr>
              <a:t>Directs the Council on Environmental Quality to establish guidance that will allow for expedited CCS and CO2 pipeline development</a:t>
            </a:r>
          </a:p>
          <a:p>
            <a:pPr marL="171450" indent="-171450">
              <a:spcAft>
                <a:spcPts val="400"/>
              </a:spcAft>
              <a:buFont typeface="Arial" panose="020B0604020202020204" pitchFamily="34" charset="0"/>
              <a:buChar char="•"/>
            </a:pPr>
            <a:r>
              <a:rPr lang="en-US" sz="1000" dirty="0">
                <a:latin typeface="+mj-lt"/>
              </a:rPr>
              <a:t>Creates task forces to gather input from relevant stakeholders that will be used to improve guidance over time</a:t>
            </a:r>
          </a:p>
          <a:p>
            <a:pPr marL="171450" indent="-171450">
              <a:spcAft>
                <a:spcPts val="400"/>
              </a:spcAft>
              <a:buFont typeface="Arial" panose="020B0604020202020204" pitchFamily="34" charset="0"/>
              <a:buChar char="•"/>
            </a:pPr>
            <a:endParaRPr lang="en-US" sz="1000" dirty="0">
              <a:latin typeface="+mj-lt"/>
            </a:endParaRPr>
          </a:p>
          <a:p>
            <a:pPr marL="171450" indent="-171450">
              <a:spcAft>
                <a:spcPts val="400"/>
              </a:spcAft>
              <a:buFont typeface="Arial" panose="020B0604020202020204" pitchFamily="34" charset="0"/>
              <a:buChar char="•"/>
            </a:pPr>
            <a:endParaRPr lang="en-US" sz="1000" dirty="0">
              <a:latin typeface="+mj-lt"/>
            </a:endParaRPr>
          </a:p>
        </p:txBody>
      </p:sp>
      <p:sp>
        <p:nvSpPr>
          <p:cNvPr id="27" name="TextBox 26">
            <a:extLst>
              <a:ext uri="{FF2B5EF4-FFF2-40B4-BE49-F238E27FC236}">
                <a16:creationId xmlns:a16="http://schemas.microsoft.com/office/drawing/2014/main" xmlns="" id="{4A1F3D0B-AD05-D342-AC71-8E3886DCE286}"/>
              </a:ext>
            </a:extLst>
          </p:cNvPr>
          <p:cNvSpPr txBox="1"/>
          <p:nvPr/>
        </p:nvSpPr>
        <p:spPr>
          <a:xfrm>
            <a:off x="2147335" y="4360739"/>
            <a:ext cx="4041797" cy="1778924"/>
          </a:xfrm>
          <a:prstGeom prst="roundRect">
            <a:avLst>
              <a:gd name="adj" fmla="val 3411"/>
            </a:avLst>
          </a:prstGeom>
          <a:solidFill>
            <a:schemeClr val="accent5">
              <a:lumMod val="20000"/>
              <a:lumOff val="80000"/>
            </a:schemeClr>
          </a:solidFill>
          <a:ln>
            <a:noFill/>
            <a:prstDash val="lgDash"/>
          </a:ln>
        </p:spPr>
        <p:txBody>
          <a:bodyPr wrap="square" lIns="91440" tIns="91440" rIns="91440" bIns="91440" rtlCol="0">
            <a:noAutofit/>
          </a:bodyPr>
          <a:lstStyle/>
          <a:p>
            <a:pPr>
              <a:spcAft>
                <a:spcPts val="400"/>
              </a:spcAft>
            </a:pPr>
            <a:r>
              <a:rPr lang="en-US" sz="1000" b="1" dirty="0">
                <a:cs typeface="Georgia"/>
              </a:rPr>
              <a:t>Recent developments</a:t>
            </a:r>
          </a:p>
          <a:p>
            <a:pPr marL="171450" indent="-171450">
              <a:spcAft>
                <a:spcPts val="400"/>
              </a:spcAft>
              <a:buFont typeface="Arial" panose="020B0604020202020204" pitchFamily="34" charset="0"/>
              <a:buChar char="•"/>
            </a:pPr>
            <a:r>
              <a:rPr lang="en-US" sz="1000" dirty="0">
                <a:cs typeface="Georgia"/>
              </a:rPr>
              <a:t>In a September 2019 letter, a bipartisan group of Congressmen (thirteen Democrats and four Republicans) urged the House and Senate conference committee for the NDAA to maintain the language of the Senate USE IT act in the final NDAA bill text that will emerge from conference</a:t>
            </a:r>
          </a:p>
          <a:p>
            <a:pPr marL="171450" indent="-171450">
              <a:spcAft>
                <a:spcPts val="400"/>
              </a:spcAft>
              <a:buFont typeface="Arial" panose="020B0604020202020204" pitchFamily="34" charset="0"/>
              <a:buChar char="•"/>
            </a:pPr>
            <a:r>
              <a:rPr lang="en-US" sz="1000" dirty="0">
                <a:cs typeface="Georgia"/>
              </a:rPr>
              <a:t>Supporters believe passage of the bill is crucial for developing CCS technology and CO2 pipelines</a:t>
            </a:r>
          </a:p>
          <a:p>
            <a:pPr>
              <a:spcAft>
                <a:spcPts val="400"/>
              </a:spcAft>
            </a:pPr>
            <a:endParaRPr lang="en-US" sz="1000" dirty="0">
              <a:cs typeface="Georgia"/>
            </a:endParaRPr>
          </a:p>
          <a:p>
            <a:pPr>
              <a:spcAft>
                <a:spcPts val="400"/>
              </a:spcAft>
            </a:pPr>
            <a:endParaRPr lang="en-US" sz="1000" b="1" dirty="0">
              <a:cs typeface="Georgia"/>
            </a:endParaRPr>
          </a:p>
        </p:txBody>
      </p:sp>
      <p:graphicFrame>
        <p:nvGraphicFramePr>
          <p:cNvPr id="23" name="Chart 22">
            <a:extLst>
              <a:ext uri="{FF2B5EF4-FFF2-40B4-BE49-F238E27FC236}">
                <a16:creationId xmlns:a16="http://schemas.microsoft.com/office/drawing/2014/main" xmlns="" id="{1FB641A3-9B72-F64A-B7A1-3A6736A4E9A7}"/>
              </a:ext>
            </a:extLst>
          </p:cNvPr>
          <p:cNvGraphicFramePr/>
          <p:nvPr/>
        </p:nvGraphicFramePr>
        <p:xfrm>
          <a:off x="509348" y="4151542"/>
          <a:ext cx="1234590" cy="66933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14"/>
          <p:cNvSpPr>
            <a:spLocks noChangeArrowheads="1"/>
          </p:cNvSpPr>
          <p:nvPr/>
        </p:nvSpPr>
        <p:spPr bwMode="auto">
          <a:xfrm>
            <a:off x="479182" y="3926215"/>
            <a:ext cx="1636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1213">
              <a:defRPr>
                <a:solidFill>
                  <a:schemeClr val="tx1"/>
                </a:solidFill>
                <a:latin typeface="Verdana" panose="020B0604030504040204" pitchFamily="34" charset="0"/>
                <a:ea typeface="MS PGothic" panose="020B0600070205080204" pitchFamily="34" charset="-128"/>
              </a:defRPr>
            </a:lvl1pPr>
            <a:lvl2pPr marL="742950" indent="-285750" defTabSz="811213">
              <a:defRPr>
                <a:solidFill>
                  <a:schemeClr val="tx1"/>
                </a:solidFill>
                <a:latin typeface="Verdana" panose="020B0604030504040204" pitchFamily="34" charset="0"/>
                <a:ea typeface="MS PGothic" panose="020B0600070205080204" pitchFamily="34" charset="-128"/>
              </a:defRPr>
            </a:lvl2pPr>
            <a:lvl3pPr marL="1143000" indent="-228600" defTabSz="811213">
              <a:defRPr>
                <a:solidFill>
                  <a:schemeClr val="tx1"/>
                </a:solidFill>
                <a:latin typeface="Verdana" panose="020B0604030504040204" pitchFamily="34" charset="0"/>
                <a:ea typeface="MS PGothic" panose="020B0600070205080204" pitchFamily="34" charset="-128"/>
              </a:defRPr>
            </a:lvl3pPr>
            <a:lvl4pPr marL="1600200" indent="-228600" defTabSz="811213">
              <a:defRPr>
                <a:solidFill>
                  <a:schemeClr val="tx1"/>
                </a:solidFill>
                <a:latin typeface="Verdana" panose="020B0604030504040204" pitchFamily="34" charset="0"/>
                <a:ea typeface="MS PGothic" panose="020B0600070205080204" pitchFamily="34" charset="-128"/>
              </a:defRPr>
            </a:lvl4pPr>
            <a:lvl5pPr marL="2057400" indent="-228600" defTabSz="811213">
              <a:defRPr>
                <a:solidFill>
                  <a:schemeClr val="tx1"/>
                </a:solidFill>
                <a:latin typeface="Verdana" panose="020B0604030504040204" pitchFamily="34" charset="0"/>
                <a:ea typeface="MS PGothic" panose="020B0600070205080204" pitchFamily="34" charset="-128"/>
              </a:defRPr>
            </a:lvl5pPr>
            <a:lvl6pPr marL="2514600" indent="-228600" defTabSz="8112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8112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8112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8112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en-US" altLang="en-US" sz="1100" dirty="0">
                <a:latin typeface="+mj-lt"/>
              </a:rPr>
              <a:t>Co-sponsors</a:t>
            </a:r>
            <a:r>
              <a:rPr lang="en-US" altLang="en-US" sz="1200" dirty="0">
                <a:latin typeface="+mj-lt"/>
              </a:rPr>
              <a:t>: </a:t>
            </a:r>
            <a:r>
              <a:rPr lang="en-US" altLang="en-US" sz="1100" dirty="0">
                <a:latin typeface="+mj-lt"/>
              </a:rPr>
              <a:t>16</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81" y="543690"/>
            <a:ext cx="1005840" cy="10058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357" t="571" r="357" b="19429"/>
          <a:stretch/>
        </p:blipFill>
        <p:spPr>
          <a:xfrm>
            <a:off x="843130" y="2313875"/>
            <a:ext cx="822960" cy="822960"/>
          </a:xfrm>
          <a:prstGeom prst="ellipse">
            <a:avLst/>
          </a:prstGeom>
          <a:ln w="28575">
            <a:solidFill>
              <a:srgbClr val="C00000"/>
            </a:solidFill>
          </a:ln>
        </p:spPr>
      </p:pic>
    </p:spTree>
    <p:extLst>
      <p:ext uri="{BB962C8B-B14F-4D97-AF65-F5344CB8AC3E}">
        <p14:creationId xmlns:p14="http://schemas.microsoft.com/office/powerpoint/2010/main" val="2170482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11833" y="1985554"/>
            <a:ext cx="2718952" cy="414394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1569891" y="2178141"/>
            <a:ext cx="2602836" cy="28190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a:latin typeface="+mj-lt"/>
              </a:rPr>
              <a:t>Oil drilling</a:t>
            </a:r>
          </a:p>
        </p:txBody>
      </p:sp>
      <p:sp>
        <p:nvSpPr>
          <p:cNvPr id="4" name="Oval 3"/>
          <p:cNvSpPr/>
          <p:nvPr/>
        </p:nvSpPr>
        <p:spPr>
          <a:xfrm>
            <a:off x="2379611" y="2598679"/>
            <a:ext cx="969931" cy="96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1599387" y="3805666"/>
            <a:ext cx="2718950" cy="1865532"/>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spcAft>
                <a:spcPts val="400"/>
              </a:spcAft>
              <a:defRPr/>
            </a:pPr>
            <a:r>
              <a:rPr lang="en-US" altLang="en-US" sz="1200" dirty="0"/>
              <a:t>The Trump administration supports increased oil and gas extraction on Western federal lands, in Alaska’s Arctic National Wildlife Refuge, and in federal waters</a:t>
            </a:r>
          </a:p>
          <a:p>
            <a:pPr marL="171450" indent="-171450">
              <a:lnSpc>
                <a:spcPct val="100000"/>
              </a:lnSpc>
              <a:spcBef>
                <a:spcPct val="0"/>
              </a:spcBef>
              <a:defRPr/>
            </a:pPr>
            <a:r>
              <a:rPr lang="en-US" altLang="en-US" sz="1200" dirty="0"/>
              <a:t>The House passed three anti-drilling bills in September</a:t>
            </a:r>
          </a:p>
          <a:p>
            <a:pPr marL="171450" indent="-171450">
              <a:lnSpc>
                <a:spcPct val="100000"/>
              </a:lnSpc>
              <a:spcBef>
                <a:spcPct val="0"/>
              </a:spcBef>
              <a:defRPr/>
            </a:pPr>
            <a:endParaRPr lang="en-US" altLang="en-US" sz="1200" dirty="0"/>
          </a:p>
        </p:txBody>
      </p:sp>
      <p:sp>
        <p:nvSpPr>
          <p:cNvPr id="15" name="Text Placeholder 18"/>
          <p:cNvSpPr txBox="1">
            <a:spLocks/>
          </p:cNvSpPr>
          <p:nvPr/>
        </p:nvSpPr>
        <p:spPr bwMode="auto">
          <a:xfrm>
            <a:off x="404807" y="6206134"/>
            <a:ext cx="8247721" cy="214544"/>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mj-lt"/>
                <a:cs typeface="Georgia"/>
              </a:rPr>
              <a:t>Sources: E&amp;E News, The New York Times, The Washington Post, </a:t>
            </a:r>
            <a:r>
              <a:rPr lang="en-US" sz="700" dirty="0" err="1">
                <a:solidFill>
                  <a:schemeClr val="tx1">
                    <a:lumMod val="50000"/>
                    <a:lumOff val="50000"/>
                  </a:schemeClr>
                </a:solidFill>
                <a:latin typeface="+mj-lt"/>
                <a:cs typeface="Georgia"/>
              </a:rPr>
              <a:t>Vox</a:t>
            </a:r>
            <a:r>
              <a:rPr lang="en-US" sz="700" dirty="0">
                <a:solidFill>
                  <a:schemeClr val="tx1">
                    <a:lumMod val="50000"/>
                    <a:lumOff val="50000"/>
                  </a:schemeClr>
                </a:solidFill>
                <a:latin typeface="+mj-lt"/>
                <a:cs typeface="Georgia"/>
              </a:rPr>
              <a:t>, Congress.gov, Utility Dive</a:t>
            </a:r>
          </a:p>
        </p:txBody>
      </p:sp>
      <p:sp>
        <p:nvSpPr>
          <p:cNvPr id="5" name="Slide Number Placeholder 4"/>
          <p:cNvSpPr>
            <a:spLocks noGrp="1"/>
          </p:cNvSpPr>
          <p:nvPr>
            <p:ph type="sldNum" sz="quarter" idx="12"/>
          </p:nvPr>
        </p:nvSpPr>
        <p:spPr/>
        <p:txBody>
          <a:bodyPr/>
          <a:lstStyle/>
          <a:p>
            <a:fld id="{BEFBC90E-502A-A54D-9BAE-6F74229062B0}" type="slidenum">
              <a:rPr lang="en-US" smtClean="0"/>
              <a:pPr/>
              <a:t>15</a:t>
            </a:fld>
            <a:endParaRPr lang="en-US" dirty="0"/>
          </a:p>
        </p:txBody>
      </p:sp>
      <p:sp>
        <p:nvSpPr>
          <p:cNvPr id="12" name="Title 11">
            <a:extLst>
              <a:ext uri="{FF2B5EF4-FFF2-40B4-BE49-F238E27FC236}">
                <a16:creationId xmlns:a16="http://schemas.microsoft.com/office/drawing/2014/main" xmlns="" id="{94265BF9-11EA-CF4F-BAC2-8BC8AE6A797B}"/>
              </a:ext>
            </a:extLst>
          </p:cNvPr>
          <p:cNvSpPr>
            <a:spLocks noGrp="1"/>
          </p:cNvSpPr>
          <p:nvPr>
            <p:ph type="title"/>
          </p:nvPr>
        </p:nvSpPr>
        <p:spPr/>
        <p:txBody>
          <a:bodyPr/>
          <a:lstStyle/>
          <a:p>
            <a:r>
              <a:rPr lang="en-US" dirty="0">
                <a:ea typeface="ＭＳ Ｐゴシック" charset="-128"/>
              </a:rPr>
              <a:t>Potential 2019 actions by the administration and Congress</a:t>
            </a:r>
            <a:endParaRPr lang="en-US" dirty="0">
              <a:latin typeface="+mj-lt"/>
            </a:endParaRPr>
          </a:p>
        </p:txBody>
      </p:sp>
      <p:sp>
        <p:nvSpPr>
          <p:cNvPr id="40"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5933578" y="3630647"/>
            <a:ext cx="2718950" cy="1864312"/>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latin typeface="+mj-lt"/>
            </a:endParaRPr>
          </a:p>
        </p:txBody>
      </p:sp>
      <p:sp>
        <p:nvSpPr>
          <p:cNvPr id="27" name="Rounded Rectangle 26"/>
          <p:cNvSpPr/>
          <p:nvPr/>
        </p:nvSpPr>
        <p:spPr>
          <a:xfrm>
            <a:off x="5047239" y="1985554"/>
            <a:ext cx="2547548" cy="414394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5191569" y="2147431"/>
            <a:ext cx="2438752" cy="28190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a:t>Energy storage</a:t>
            </a:r>
          </a:p>
        </p:txBody>
      </p:sp>
      <p:sp>
        <p:nvSpPr>
          <p:cNvPr id="36"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3253302" y="3924198"/>
            <a:ext cx="2547546" cy="1865532"/>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latin typeface="+mj-lt"/>
            </a:endParaRPr>
          </a:p>
        </p:txBody>
      </p:sp>
      <p:sp>
        <p:nvSpPr>
          <p:cNvPr id="26"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3214626" y="3790819"/>
            <a:ext cx="2718950" cy="1865532"/>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p>
        </p:txBody>
      </p:sp>
      <p:pic>
        <p:nvPicPr>
          <p:cNvPr id="9" name="Picture 8">
            <a:extLst>
              <a:ext uri="{FF2B5EF4-FFF2-40B4-BE49-F238E27FC236}">
                <a16:creationId xmlns:a16="http://schemas.microsoft.com/office/drawing/2014/main" xmlns="" id="{40006F22-D2C4-384C-B789-80CD2CDCB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25" y="2733594"/>
            <a:ext cx="700101" cy="700101"/>
          </a:xfrm>
          <a:prstGeom prst="rect">
            <a:avLst/>
          </a:prstGeom>
        </p:spPr>
      </p:pic>
      <p:sp>
        <p:nvSpPr>
          <p:cNvPr id="23"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5038803" y="3824847"/>
            <a:ext cx="2547549" cy="1865532"/>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spcAft>
                <a:spcPts val="400"/>
              </a:spcAft>
              <a:defRPr/>
            </a:pPr>
            <a:r>
              <a:rPr lang="en-US" altLang="en-US" sz="1200" dirty="0"/>
              <a:t>Both the House and Senate have introduced bipartisan energy storage bills</a:t>
            </a:r>
          </a:p>
          <a:p>
            <a:pPr marL="171450" indent="-171450">
              <a:lnSpc>
                <a:spcPct val="100000"/>
              </a:lnSpc>
              <a:spcBef>
                <a:spcPct val="0"/>
              </a:spcBef>
              <a:defRPr/>
            </a:pPr>
            <a:r>
              <a:rPr lang="en-US" altLang="en-US" sz="1200" dirty="0"/>
              <a:t>Senate Energy and Natural Resources Chair Lisa Murkowski (R-AK) has expressed interest in bringing an energy storage package to the Senate floor</a:t>
            </a:r>
          </a:p>
          <a:p>
            <a:pPr marL="171450" indent="-171450">
              <a:lnSpc>
                <a:spcPct val="100000"/>
              </a:lnSpc>
              <a:spcBef>
                <a:spcPct val="0"/>
              </a:spcBef>
              <a:defRPr/>
            </a:pPr>
            <a:endParaRPr lang="en-US" altLang="en-US" sz="12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6381" y="2627229"/>
            <a:ext cx="969264" cy="969264"/>
          </a:xfrm>
          <a:prstGeom prst="rect">
            <a:avLst/>
          </a:prstGeom>
        </p:spPr>
      </p:pic>
    </p:spTree>
    <p:extLst>
      <p:ext uri="{BB962C8B-B14F-4D97-AF65-F5344CB8AC3E}">
        <p14:creationId xmlns:p14="http://schemas.microsoft.com/office/powerpoint/2010/main" val="3985999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5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66298878-59E9-4FFE-A0BA-3D146FBA1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175" y="643467"/>
            <a:ext cx="4303648" cy="5571066"/>
          </a:xfrm>
          <a:prstGeom prst="rect">
            <a:avLst/>
          </a:prstGeom>
        </p:spPr>
      </p:pic>
      <p:sp>
        <p:nvSpPr>
          <p:cNvPr id="2" name="Slide Number Placeholder 1">
            <a:extLst>
              <a:ext uri="{FF2B5EF4-FFF2-40B4-BE49-F238E27FC236}">
                <a16:creationId xmlns:a16="http://schemas.microsoft.com/office/drawing/2014/main" xmlns="" id="{4F557B2A-A72D-4966-A686-E855F2F39AA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067398A3-3D67-41EC-B411-1428348954E9}" type="slidenum">
              <a:rPr lang="en-US" sz="1200">
                <a:solidFill>
                  <a:srgbClr val="FFFFFF"/>
                </a:solidFill>
              </a:rPr>
              <a:pPr defTabSz="914400">
                <a:spcAft>
                  <a:spcPts val="600"/>
                </a:spcAft>
              </a:pPr>
              <a:t>16</a:t>
            </a:fld>
            <a:endParaRPr lang="en-US" sz="1200" dirty="0">
              <a:solidFill>
                <a:srgbClr val="FFFFFF"/>
              </a:solidFill>
            </a:endParaRPr>
          </a:p>
        </p:txBody>
      </p:sp>
    </p:spTree>
    <p:extLst>
      <p:ext uri="{BB962C8B-B14F-4D97-AF65-F5344CB8AC3E}">
        <p14:creationId xmlns:p14="http://schemas.microsoft.com/office/powerpoint/2010/main" val="195583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5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09F6F0ED-DE1F-408C-94BF-BBB7DD2835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175" y="643467"/>
            <a:ext cx="4303648" cy="5571066"/>
          </a:xfrm>
          <a:prstGeom prst="rect">
            <a:avLst/>
          </a:prstGeom>
        </p:spPr>
      </p:pic>
      <p:sp>
        <p:nvSpPr>
          <p:cNvPr id="2" name="Slide Number Placeholder 1">
            <a:extLst>
              <a:ext uri="{FF2B5EF4-FFF2-40B4-BE49-F238E27FC236}">
                <a16:creationId xmlns:a16="http://schemas.microsoft.com/office/drawing/2014/main" xmlns="" id="{AB5E6E95-4619-4FF1-8029-6BA915F0464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067398A3-3D67-41EC-B411-1428348954E9}" type="slidenum">
              <a:rPr lang="en-US" sz="1200">
                <a:solidFill>
                  <a:srgbClr val="FFFFFF"/>
                </a:solidFill>
              </a:rPr>
              <a:pPr defTabSz="914400">
                <a:spcAft>
                  <a:spcPts val="600"/>
                </a:spcAft>
              </a:pPr>
              <a:t>2</a:t>
            </a:fld>
            <a:endParaRPr lang="en-US" sz="1200" dirty="0">
              <a:solidFill>
                <a:srgbClr val="FFFFFF"/>
              </a:solidFill>
            </a:endParaRPr>
          </a:p>
        </p:txBody>
      </p:sp>
    </p:spTree>
    <p:extLst>
      <p:ext uri="{BB962C8B-B14F-4D97-AF65-F5344CB8AC3E}">
        <p14:creationId xmlns:p14="http://schemas.microsoft.com/office/powerpoint/2010/main" val="77166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charset="-128"/>
                <a:cs typeface="MS PGothic" charset="-128"/>
              </a:rPr>
              <a:t>Q3 issue area review: Energy</a:t>
            </a:r>
            <a:endParaRPr lang="en-US" dirty="0"/>
          </a:p>
        </p:txBody>
      </p:sp>
      <p:sp>
        <p:nvSpPr>
          <p:cNvPr id="3" name="Subtitle 2"/>
          <p:cNvSpPr>
            <a:spLocks noGrp="1"/>
          </p:cNvSpPr>
          <p:nvPr>
            <p:ph type="subTitle" idx="1"/>
          </p:nvPr>
        </p:nvSpPr>
        <p:spPr/>
        <p:txBody>
          <a:bodyPr/>
          <a:lstStyle/>
          <a:p>
            <a:pPr>
              <a:lnSpc>
                <a:spcPct val="100000"/>
              </a:lnSpc>
              <a:spcBef>
                <a:spcPts val="0"/>
              </a:spcBef>
              <a:defRPr/>
            </a:pPr>
            <a:r>
              <a:rPr lang="en-US" dirty="0">
                <a:latin typeface="+mj-lt"/>
                <a:ea typeface="MS PGothic" panose="020B0600070205080204" pitchFamily="34" charset="-128"/>
                <a:cs typeface="Georgia"/>
              </a:rPr>
              <a:t>An overview and look ahead of key events, administrative actions, and congressional steps that affect the energy industry</a:t>
            </a:r>
          </a:p>
        </p:txBody>
      </p:sp>
      <p:sp>
        <p:nvSpPr>
          <p:cNvPr id="8" name="TextBox 7"/>
          <p:cNvSpPr txBox="1"/>
          <p:nvPr/>
        </p:nvSpPr>
        <p:spPr>
          <a:xfrm>
            <a:off x="403412" y="3942054"/>
            <a:ext cx="3957453" cy="1015663"/>
          </a:xfrm>
          <a:prstGeom prst="rect">
            <a:avLst/>
          </a:prstGeom>
          <a:noFill/>
        </p:spPr>
        <p:txBody>
          <a:bodyPr wrap="square" rtlCol="0">
            <a:spAutoFit/>
          </a:bodyPr>
          <a:lstStyle/>
          <a:p>
            <a:pPr>
              <a:defRPr/>
            </a:pPr>
            <a:r>
              <a:rPr lang="en-US" sz="1200" b="1" dirty="0">
                <a:latin typeface="+mj-lt"/>
                <a:ea typeface="MS PGothic" panose="020B0600070205080204" pitchFamily="34" charset="-128"/>
                <a:cs typeface="Georgia"/>
              </a:rPr>
              <a:t>November 20, 2019</a:t>
            </a:r>
          </a:p>
          <a:p>
            <a:pPr>
              <a:defRPr/>
            </a:pPr>
            <a:endParaRPr lang="en-US" sz="1200" b="1" dirty="0">
              <a:latin typeface="+mj-lt"/>
              <a:ea typeface="MS PGothic" panose="020B0600070205080204" pitchFamily="34" charset="-128"/>
              <a:cs typeface="Georgia"/>
            </a:endParaRPr>
          </a:p>
          <a:p>
            <a:pPr>
              <a:defRPr/>
            </a:pPr>
            <a:r>
              <a:rPr lang="en-US" sz="1200" b="1" dirty="0">
                <a:latin typeface="+mj-lt"/>
                <a:ea typeface="MS PGothic" panose="020B0600070205080204" pitchFamily="34" charset="-128"/>
                <a:cs typeface="Georgia"/>
              </a:rPr>
              <a:t>American Association of Blacks in Energy</a:t>
            </a:r>
            <a:endParaRPr lang="en-US" sz="1200" i="1" dirty="0">
              <a:latin typeface="+mj-lt"/>
              <a:ea typeface="MS PGothic" panose="020B0600070205080204" pitchFamily="34" charset="-128"/>
              <a:cs typeface="Georgia"/>
            </a:endParaRPr>
          </a:p>
          <a:p>
            <a:pPr>
              <a:defRPr/>
            </a:pPr>
            <a:endParaRPr lang="en-US" sz="1200" b="1" dirty="0">
              <a:latin typeface="+mj-lt"/>
              <a:ea typeface="MS PGothic" panose="020B0600070205080204" pitchFamily="34" charset="-128"/>
              <a:cs typeface="Georgia"/>
            </a:endParaRPr>
          </a:p>
          <a:p>
            <a:pPr>
              <a:defRPr/>
            </a:pPr>
            <a:endParaRPr lang="en-US" sz="1200" b="1" dirty="0">
              <a:latin typeface="+mj-lt"/>
              <a:ea typeface="MS PGothic" panose="020B0600070205080204" pitchFamily="34" charset="-128"/>
              <a:cs typeface="Georgia"/>
            </a:endParaRPr>
          </a:p>
        </p:txBody>
      </p:sp>
    </p:spTree>
    <p:extLst>
      <p:ext uri="{BB962C8B-B14F-4D97-AF65-F5344CB8AC3E}">
        <p14:creationId xmlns:p14="http://schemas.microsoft.com/office/powerpoint/2010/main" val="1480856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Roadmap</a:t>
            </a:r>
          </a:p>
        </p:txBody>
      </p:sp>
      <p:cxnSp>
        <p:nvCxnSpPr>
          <p:cNvPr id="4" name="Straight Arrow Connector 3"/>
          <p:cNvCxnSpPr/>
          <p:nvPr/>
        </p:nvCxnSpPr>
        <p:spPr>
          <a:xfrm flipV="1">
            <a:off x="1029999" y="2098675"/>
            <a:ext cx="0" cy="2375548"/>
          </a:xfrm>
          <a:prstGeom prst="straightConnector1">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Oval 4"/>
          <p:cNvSpPr>
            <a:spLocks noChangeAspect="1"/>
          </p:cNvSpPr>
          <p:nvPr/>
        </p:nvSpPr>
        <p:spPr>
          <a:xfrm>
            <a:off x="941536" y="2403086"/>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a:spLocks noChangeAspect="1"/>
          </p:cNvSpPr>
          <p:nvPr/>
        </p:nvSpPr>
        <p:spPr>
          <a:xfrm>
            <a:off x="941536" y="3615632"/>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a:spLocks noChangeArrowheads="1"/>
          </p:cNvSpPr>
          <p:nvPr/>
        </p:nvSpPr>
        <p:spPr bwMode="auto">
          <a:xfrm>
            <a:off x="1152401" y="1825257"/>
            <a:ext cx="5203794" cy="2923877"/>
          </a:xfrm>
          <a:prstGeom prst="rect">
            <a:avLst/>
          </a:prstGeom>
          <a:solidFill>
            <a:schemeClr val="bg1"/>
          </a:solid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mj-lt"/>
                <a:cs typeface="Georgia"/>
              </a:rPr>
              <a:t>High level overview</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Administrative actions</a:t>
            </a:r>
            <a:endParaRPr lang="en-US" altLang="en-US" sz="1200" dirty="0">
              <a:latin typeface="+mj-lt"/>
              <a:cs typeface="Georgia"/>
            </a:endParaRPr>
          </a:p>
          <a:p>
            <a:pPr lvl="1">
              <a:lnSpc>
                <a:spcPct val="100000"/>
              </a:lnSpc>
              <a:spcBef>
                <a:spcPct val="0"/>
              </a:spcBef>
              <a:buNone/>
              <a:defRPr/>
            </a:pPr>
            <a:r>
              <a:rPr lang="en-US" altLang="en-US" sz="1200" dirty="0">
                <a:latin typeface="+mj-lt"/>
                <a:cs typeface="Georgia"/>
              </a:rPr>
              <a:t>Endangered Species Act revised</a:t>
            </a:r>
          </a:p>
          <a:p>
            <a:pPr lvl="1">
              <a:lnSpc>
                <a:spcPct val="100000"/>
              </a:lnSpc>
              <a:spcBef>
                <a:spcPct val="0"/>
              </a:spcBef>
              <a:buNone/>
              <a:defRPr/>
            </a:pPr>
            <a:r>
              <a:rPr lang="en-US" altLang="en-US" sz="1200" dirty="0">
                <a:cs typeface="Georgia"/>
              </a:rPr>
              <a:t>California emissions waiver revoked</a:t>
            </a:r>
            <a:endParaRPr lang="en-US" altLang="en-US" sz="1200" dirty="0">
              <a:latin typeface="+mj-lt"/>
              <a:cs typeface="Georgia"/>
            </a:endParaRPr>
          </a:p>
          <a:p>
            <a:pPr lvl="1">
              <a:lnSpc>
                <a:spcPct val="100000"/>
              </a:lnSpc>
              <a:spcBef>
                <a:spcPct val="0"/>
              </a:spcBef>
              <a:buNone/>
              <a:defRPr/>
            </a:pPr>
            <a:r>
              <a:rPr lang="en-US" altLang="en-US" sz="1200" dirty="0">
                <a:latin typeface="+mj-lt"/>
                <a:cs typeface="Georgia"/>
              </a:rPr>
              <a:t>ANWR drilling progress</a:t>
            </a:r>
          </a:p>
          <a:p>
            <a:pPr lvl="1">
              <a:lnSpc>
                <a:spcPct val="100000"/>
              </a:lnSpc>
              <a:spcBef>
                <a:spcPct val="0"/>
              </a:spcBef>
              <a:buNone/>
              <a:defRPr/>
            </a:pPr>
            <a:r>
              <a:rPr lang="en-US" altLang="en-US" sz="1200" dirty="0">
                <a:latin typeface="+mj-lt"/>
                <a:cs typeface="Georgia"/>
              </a:rPr>
              <a:t>Administrative changes</a:t>
            </a:r>
          </a:p>
          <a:p>
            <a:pPr>
              <a:lnSpc>
                <a:spcPct val="100000"/>
              </a:lnSpc>
              <a:spcBef>
                <a:spcPct val="0"/>
              </a:spcBef>
              <a:buNone/>
              <a:defRPr/>
            </a:pPr>
            <a:endParaRPr lang="en-US" altLang="en-US" sz="1600" dirty="0">
              <a:cs typeface="Georgia"/>
            </a:endParaRPr>
          </a:p>
          <a:p>
            <a:pPr>
              <a:lnSpc>
                <a:spcPct val="100000"/>
              </a:lnSpc>
              <a:spcBef>
                <a:spcPct val="0"/>
              </a:spcBef>
              <a:buNone/>
              <a:defRPr/>
            </a:pPr>
            <a:r>
              <a:rPr lang="en-US" altLang="en-US" sz="1600" dirty="0">
                <a:cs typeface="Georgia"/>
              </a:rPr>
              <a:t>Congressional actions</a:t>
            </a:r>
            <a:endParaRPr lang="en-US" altLang="en-US" sz="1200" dirty="0">
              <a:cs typeface="Georgia"/>
            </a:endParaRPr>
          </a:p>
          <a:p>
            <a:pPr lvl="1">
              <a:lnSpc>
                <a:spcPct val="100000"/>
              </a:lnSpc>
              <a:spcBef>
                <a:spcPct val="0"/>
              </a:spcBef>
              <a:buNone/>
              <a:defRPr/>
            </a:pPr>
            <a:r>
              <a:rPr lang="en-US" altLang="en-US" sz="1200" dirty="0">
                <a:cs typeface="Georgia"/>
              </a:rPr>
              <a:t>Hearings </a:t>
            </a:r>
          </a:p>
          <a:p>
            <a:pPr lvl="1">
              <a:lnSpc>
                <a:spcPct val="100000"/>
              </a:lnSpc>
              <a:spcBef>
                <a:spcPct val="0"/>
              </a:spcBef>
              <a:buNone/>
              <a:defRPr/>
            </a:pPr>
            <a:r>
              <a:rPr lang="en-US" altLang="en-US" sz="1200" dirty="0">
                <a:cs typeface="Georgia"/>
              </a:rPr>
              <a:t>Legislation</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Look ahead</a:t>
            </a:r>
          </a:p>
        </p:txBody>
      </p:sp>
      <p:sp>
        <p:nvSpPr>
          <p:cNvPr id="8" name="Oval 7"/>
          <p:cNvSpPr>
            <a:spLocks noChangeAspect="1"/>
          </p:cNvSpPr>
          <p:nvPr/>
        </p:nvSpPr>
        <p:spPr>
          <a:xfrm>
            <a:off x="941536" y="4461162"/>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a:extLst>
              <a:ext uri="{FF2B5EF4-FFF2-40B4-BE49-F238E27FC236}">
                <a16:creationId xmlns:a16="http://schemas.microsoft.com/office/drawing/2014/main" xmlns="" id="{5F3FDB93-ACF6-F14E-BA8C-90F69FBB9704}"/>
              </a:ext>
            </a:extLst>
          </p:cNvPr>
          <p:cNvSpPr>
            <a:spLocks noChangeAspect="1"/>
          </p:cNvSpPr>
          <p:nvPr/>
        </p:nvSpPr>
        <p:spPr>
          <a:xfrm>
            <a:off x="941536" y="1915794"/>
            <a:ext cx="181122" cy="182881"/>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115207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4682" y="1985553"/>
            <a:ext cx="2718952" cy="40519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231135" y="2655880"/>
            <a:ext cx="969931" cy="96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414682" y="2157482"/>
            <a:ext cx="2718952" cy="769073"/>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endParaRPr lang="en-US" altLang="en-US" sz="1200" b="1" dirty="0">
              <a:latin typeface="+mj-lt"/>
            </a:endParaRPr>
          </a:p>
        </p:txBody>
      </p:sp>
      <p:sp>
        <p:nvSpPr>
          <p:cNvPr id="29"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414684" y="3676459"/>
            <a:ext cx="2718950" cy="211327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p>
          <a:p>
            <a:pPr marL="171450" indent="-171450">
              <a:lnSpc>
                <a:spcPct val="100000"/>
              </a:lnSpc>
              <a:spcBef>
                <a:spcPct val="0"/>
              </a:spcBef>
              <a:defRPr/>
            </a:pPr>
            <a:endParaRPr lang="en-US" altLang="en-US" sz="1200" dirty="0">
              <a:latin typeface="+mj-lt"/>
            </a:endParaRPr>
          </a:p>
        </p:txBody>
      </p:sp>
      <p:sp>
        <p:nvSpPr>
          <p:cNvPr id="5" name="Slide Number Placeholder 4"/>
          <p:cNvSpPr>
            <a:spLocks noGrp="1"/>
          </p:cNvSpPr>
          <p:nvPr>
            <p:ph type="sldNum" sz="quarter" idx="12"/>
          </p:nvPr>
        </p:nvSpPr>
        <p:spPr/>
        <p:txBody>
          <a:bodyPr/>
          <a:lstStyle/>
          <a:p>
            <a:fld id="{BEFBC90E-502A-A54D-9BAE-6F74229062B0}" type="slidenum">
              <a:rPr lang="en-US" smtClean="0"/>
              <a:pPr/>
              <a:t>5</a:t>
            </a:fld>
            <a:endParaRPr lang="en-US" dirty="0"/>
          </a:p>
        </p:txBody>
      </p:sp>
      <p:sp>
        <p:nvSpPr>
          <p:cNvPr id="8"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401620" y="1413827"/>
            <a:ext cx="6640727" cy="276999"/>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Key areas of interest for Capitol Hill in Q3 and beyond</a:t>
            </a:r>
          </a:p>
        </p:txBody>
      </p:sp>
      <p:sp>
        <p:nvSpPr>
          <p:cNvPr id="12" name="Title 11">
            <a:extLst>
              <a:ext uri="{FF2B5EF4-FFF2-40B4-BE49-F238E27FC236}">
                <a16:creationId xmlns:a16="http://schemas.microsoft.com/office/drawing/2014/main" xmlns="" id="{94265BF9-11EA-CF4F-BAC2-8BC8AE6A797B}"/>
              </a:ext>
            </a:extLst>
          </p:cNvPr>
          <p:cNvSpPr>
            <a:spLocks noGrp="1"/>
          </p:cNvSpPr>
          <p:nvPr>
            <p:ph type="title"/>
          </p:nvPr>
        </p:nvSpPr>
        <p:spPr>
          <a:noFill/>
        </p:spPr>
        <p:txBody>
          <a:bodyPr>
            <a:noAutofit/>
          </a:bodyPr>
          <a:lstStyle/>
          <a:p>
            <a:r>
              <a:rPr lang="en-US" dirty="0">
                <a:ea typeface="ＭＳ Ｐゴシック" charset="-128"/>
              </a:rPr>
              <a:t>Q3 saw updated rules from the EPA</a:t>
            </a:r>
            <a:endParaRPr lang="en-US" dirty="0"/>
          </a:p>
        </p:txBody>
      </p:sp>
      <p:sp>
        <p:nvSpPr>
          <p:cNvPr id="37" name="Rounded Rectangle 36"/>
          <p:cNvSpPr/>
          <p:nvPr/>
        </p:nvSpPr>
        <p:spPr>
          <a:xfrm>
            <a:off x="5946639" y="1985553"/>
            <a:ext cx="2718952" cy="40519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5946639" y="2151402"/>
            <a:ext cx="2718952" cy="27662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endParaRPr lang="en-US" altLang="en-US" sz="1200" b="1" dirty="0">
              <a:latin typeface="+mj-lt"/>
            </a:endParaRPr>
          </a:p>
        </p:txBody>
      </p:sp>
      <p:sp>
        <p:nvSpPr>
          <p:cNvPr id="40"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5946639" y="3676459"/>
            <a:ext cx="2718952" cy="211327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latin typeface="+mj-lt"/>
            </a:endParaRPr>
          </a:p>
          <a:p>
            <a:pPr marL="171450" indent="-171450">
              <a:lnSpc>
                <a:spcPct val="100000"/>
              </a:lnSpc>
              <a:spcBef>
                <a:spcPct val="0"/>
              </a:spcBef>
              <a:defRPr/>
            </a:pPr>
            <a:endParaRPr lang="en-US" altLang="en-US" sz="1200" dirty="0">
              <a:latin typeface="+mj-lt"/>
            </a:endParaRPr>
          </a:p>
          <a:p>
            <a:pPr marL="171450" indent="-171450">
              <a:lnSpc>
                <a:spcPct val="100000"/>
              </a:lnSpc>
              <a:spcBef>
                <a:spcPct val="0"/>
              </a:spcBef>
              <a:defRPr/>
            </a:pPr>
            <a:endParaRPr lang="en-US" altLang="en-US" sz="1200" dirty="0">
              <a:latin typeface="+mj-lt"/>
            </a:endParaRPr>
          </a:p>
        </p:txBody>
      </p:sp>
      <p:sp>
        <p:nvSpPr>
          <p:cNvPr id="27" name="Rounded Rectangle 26"/>
          <p:cNvSpPr/>
          <p:nvPr/>
        </p:nvSpPr>
        <p:spPr>
          <a:xfrm>
            <a:off x="3266363" y="1985553"/>
            <a:ext cx="2547548" cy="4051991"/>
          </a:xfrm>
          <a:prstGeom prst="roundRect">
            <a:avLst/>
          </a:prstGeom>
          <a:solidFill>
            <a:srgbClr val="C8D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3266362" y="2151401"/>
            <a:ext cx="2547549" cy="28190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endParaRPr lang="en-US" altLang="en-US" sz="1200" b="1" dirty="0">
              <a:latin typeface="+mj-lt"/>
            </a:endParaRPr>
          </a:p>
        </p:txBody>
      </p:sp>
      <p:sp>
        <p:nvSpPr>
          <p:cNvPr id="36"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3266365" y="3676459"/>
            <a:ext cx="2547546" cy="211327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latin typeface="+mj-lt"/>
            </a:endParaRPr>
          </a:p>
        </p:txBody>
      </p:sp>
      <p:sp>
        <p:nvSpPr>
          <p:cNvPr id="30"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3266362" y="3670274"/>
            <a:ext cx="2547550" cy="211327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latin typeface="+mj-lt"/>
            </a:endParaRPr>
          </a:p>
        </p:txBody>
      </p:sp>
      <p:sp>
        <p:nvSpPr>
          <p:cNvPr id="24"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3266361" y="3681067"/>
            <a:ext cx="2547550" cy="211327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defRPr/>
            </a:pPr>
            <a:endParaRPr lang="en-US" altLang="en-US" sz="1200" dirty="0">
              <a:latin typeface="+mj-lt"/>
            </a:endParaRPr>
          </a:p>
        </p:txBody>
      </p:sp>
      <p:sp>
        <p:nvSpPr>
          <p:cNvPr id="22" name="Oval 21"/>
          <p:cNvSpPr/>
          <p:nvPr/>
        </p:nvSpPr>
        <p:spPr>
          <a:xfrm>
            <a:off x="4055170" y="2650217"/>
            <a:ext cx="969931" cy="96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21149" y="2655880"/>
            <a:ext cx="969931" cy="96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277" y="2476619"/>
            <a:ext cx="1082851" cy="13693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288" y="2547433"/>
            <a:ext cx="1175498" cy="1175498"/>
          </a:xfrm>
          <a:prstGeom prst="rect">
            <a:avLst/>
          </a:prstGeom>
        </p:spPr>
      </p:pic>
      <p:sp>
        <p:nvSpPr>
          <p:cNvPr id="17" name="TextBox 16"/>
          <p:cNvSpPr txBox="1"/>
          <p:nvPr/>
        </p:nvSpPr>
        <p:spPr>
          <a:xfrm>
            <a:off x="433608" y="2155432"/>
            <a:ext cx="2639344" cy="276999"/>
          </a:xfrm>
          <a:prstGeom prst="rect">
            <a:avLst/>
          </a:prstGeom>
          <a:noFill/>
        </p:spPr>
        <p:txBody>
          <a:bodyPr wrap="square" rtlCol="0">
            <a:spAutoFit/>
          </a:bodyPr>
          <a:lstStyle/>
          <a:p>
            <a:pPr algn="ctr"/>
            <a:r>
              <a:rPr lang="en-US" sz="1200" b="1" dirty="0"/>
              <a:t>Endangered Species Act </a:t>
            </a:r>
          </a:p>
        </p:txBody>
      </p:sp>
      <p:sp>
        <p:nvSpPr>
          <p:cNvPr id="31" name="TextBox 30"/>
          <p:cNvSpPr txBox="1"/>
          <p:nvPr/>
        </p:nvSpPr>
        <p:spPr>
          <a:xfrm>
            <a:off x="3208995" y="2163489"/>
            <a:ext cx="2639344" cy="461665"/>
          </a:xfrm>
          <a:prstGeom prst="rect">
            <a:avLst/>
          </a:prstGeom>
          <a:noFill/>
        </p:spPr>
        <p:txBody>
          <a:bodyPr wrap="square" rtlCol="0">
            <a:spAutoFit/>
          </a:bodyPr>
          <a:lstStyle/>
          <a:p>
            <a:pPr algn="ctr"/>
            <a:r>
              <a:rPr lang="en-US" sz="1200" b="1" dirty="0"/>
              <a:t>Emissions standards </a:t>
            </a:r>
          </a:p>
          <a:p>
            <a:endParaRPr lang="en-US" sz="1200" b="1" dirty="0"/>
          </a:p>
        </p:txBody>
      </p:sp>
      <p:sp>
        <p:nvSpPr>
          <p:cNvPr id="32" name="TextBox 31"/>
          <p:cNvSpPr txBox="1"/>
          <p:nvPr/>
        </p:nvSpPr>
        <p:spPr>
          <a:xfrm>
            <a:off x="6105343" y="2151401"/>
            <a:ext cx="2639344" cy="461665"/>
          </a:xfrm>
          <a:prstGeom prst="rect">
            <a:avLst/>
          </a:prstGeom>
          <a:noFill/>
        </p:spPr>
        <p:txBody>
          <a:bodyPr wrap="square" rtlCol="0">
            <a:spAutoFit/>
          </a:bodyPr>
          <a:lstStyle/>
          <a:p>
            <a:r>
              <a:rPr lang="en-US" sz="1200" b="1" dirty="0"/>
              <a:t>Support for carbon capture intensifies</a:t>
            </a:r>
          </a:p>
        </p:txBody>
      </p:sp>
      <p:sp>
        <p:nvSpPr>
          <p:cNvPr id="9" name="TextBox 8"/>
          <p:cNvSpPr txBox="1"/>
          <p:nvPr/>
        </p:nvSpPr>
        <p:spPr>
          <a:xfrm>
            <a:off x="442628" y="3822099"/>
            <a:ext cx="2621304" cy="190821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t>The Trump administration, in line with other deregulatory actions it has taken, revised ESA rules to weigh economic factors more heavily and limit the scope of protections for wildlife</a:t>
            </a:r>
          </a:p>
          <a:p>
            <a:pPr marL="171450" indent="-171450">
              <a:spcAft>
                <a:spcPts val="600"/>
              </a:spcAft>
              <a:buFont typeface="Arial" panose="020B0604020202020204" pitchFamily="34" charset="0"/>
              <a:buChar char="•"/>
            </a:pPr>
            <a:r>
              <a:rPr lang="en-US" sz="1200" dirty="0"/>
              <a:t>The revisions went into effect in September 2019 </a:t>
            </a:r>
          </a:p>
          <a:p>
            <a:pPr marL="171450" indent="-171450">
              <a:buFont typeface="Arial" panose="020B0604020202020204" pitchFamily="34" charset="0"/>
              <a:buChar char="•"/>
            </a:pPr>
            <a:endParaRPr lang="en-US" sz="1200" dirty="0"/>
          </a:p>
        </p:txBody>
      </p:sp>
      <p:sp>
        <p:nvSpPr>
          <p:cNvPr id="33" name="TextBox 32"/>
          <p:cNvSpPr txBox="1"/>
          <p:nvPr/>
        </p:nvSpPr>
        <p:spPr>
          <a:xfrm>
            <a:off x="3218015" y="3822099"/>
            <a:ext cx="2621304" cy="227754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t>The Trump EPA officially revoked California’s waiver to set its own emissions standards, prompting a lawsuit in response by California and 22 other states</a:t>
            </a:r>
          </a:p>
          <a:p>
            <a:pPr marL="171450" indent="-171450">
              <a:spcAft>
                <a:spcPts val="600"/>
              </a:spcAft>
              <a:buFont typeface="Arial" panose="020B0604020202020204" pitchFamily="34" charset="0"/>
              <a:buChar char="•"/>
            </a:pPr>
            <a:r>
              <a:rPr lang="en-US" sz="1200" dirty="0"/>
              <a:t>The Trump administration has taken steps to bring it closer to finalizing the SAFE Vehicle rule, which would weaken emissions standards</a:t>
            </a:r>
          </a:p>
          <a:p>
            <a:pPr marL="171450" indent="-171450">
              <a:buFont typeface="Arial" panose="020B0604020202020204" pitchFamily="34" charset="0"/>
              <a:buChar char="•"/>
            </a:pPr>
            <a:endParaRPr lang="en-US" sz="1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188" y="2599815"/>
            <a:ext cx="1065851" cy="1065851"/>
          </a:xfrm>
          <a:prstGeom prst="rect">
            <a:avLst/>
          </a:prstGeom>
        </p:spPr>
      </p:pic>
      <p:sp>
        <p:nvSpPr>
          <p:cNvPr id="13" name="Rectangle 12"/>
          <p:cNvSpPr/>
          <p:nvPr/>
        </p:nvSpPr>
        <p:spPr>
          <a:xfrm>
            <a:off x="6039143" y="3822099"/>
            <a:ext cx="2644210" cy="2174954"/>
          </a:xfrm>
          <a:prstGeom prst="rect">
            <a:avLst/>
          </a:prstGeom>
        </p:spPr>
        <p:txBody>
          <a:bodyPr wrap="square">
            <a:spAutoFit/>
          </a:bodyPr>
          <a:lstStyle/>
          <a:p>
            <a:pPr marL="171450" indent="-171450">
              <a:spcAft>
                <a:spcPts val="400"/>
              </a:spcAft>
              <a:buFont typeface="Arial" panose="020B0604020202020204" pitchFamily="34" charset="0"/>
              <a:buChar char="•"/>
            </a:pPr>
            <a:r>
              <a:rPr lang="en-US" sz="1200" dirty="0">
                <a:cs typeface="Georgia"/>
              </a:rPr>
              <a:t>In a September 2019 letter, a bipartisan group of Congressmen urged the House and Senate conference committee for the NDAA to maintain pro-carbon capture provisions (in the form of the USE IT Act) in the final bill</a:t>
            </a:r>
          </a:p>
          <a:p>
            <a:pPr marL="171450" indent="-171450">
              <a:spcAft>
                <a:spcPts val="400"/>
              </a:spcAft>
              <a:buFont typeface="Arial" panose="020B0604020202020204" pitchFamily="34" charset="0"/>
              <a:buChar char="•"/>
            </a:pPr>
            <a:r>
              <a:rPr lang="en-US" sz="1200" dirty="0">
                <a:cs typeface="Georgia"/>
              </a:rPr>
              <a:t>Supporters believe passage of the USE IT Act is crucial for developing carbon capture technology and CO2 pipelines</a:t>
            </a:r>
          </a:p>
        </p:txBody>
      </p:sp>
      <p:sp>
        <p:nvSpPr>
          <p:cNvPr id="34" name="Text Placeholder 18"/>
          <p:cNvSpPr txBox="1">
            <a:spLocks/>
          </p:cNvSpPr>
          <p:nvPr/>
        </p:nvSpPr>
        <p:spPr bwMode="auto">
          <a:xfrm>
            <a:off x="404807" y="6220588"/>
            <a:ext cx="8247721" cy="191226"/>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mj-lt"/>
                <a:cs typeface="Georgia"/>
              </a:rPr>
              <a:t>Sources: EPA, Nature, Senate EPW Committee, Utility Dive</a:t>
            </a:r>
          </a:p>
        </p:txBody>
      </p:sp>
    </p:spTree>
    <p:extLst>
      <p:ext uri="{BB962C8B-B14F-4D97-AF65-F5344CB8AC3E}">
        <p14:creationId xmlns:p14="http://schemas.microsoft.com/office/powerpoint/2010/main" val="753364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a:spLocks/>
          </p:cNvSpPr>
          <p:nvPr/>
        </p:nvSpPr>
        <p:spPr>
          <a:xfrm>
            <a:off x="6098469" y="4757093"/>
            <a:ext cx="2553392" cy="1452768"/>
          </a:xfrm>
          <a:prstGeom prst="roundRect">
            <a:avLst>
              <a:gd name="adj" fmla="val 2618"/>
            </a:avLst>
          </a:prstGeom>
          <a:solidFill>
            <a:schemeClr val="accent5">
              <a:lumMod val="40000"/>
              <a:lumOff val="60000"/>
            </a:schemeClr>
          </a:solidFill>
        </p:spPr>
        <p:txBody>
          <a:bodyPr wrap="square" tIns="91440" bIns="91440" rtlCol="0">
            <a:noAutofit/>
          </a:bodyPr>
          <a:lstStyle/>
          <a:p>
            <a:pPr marL="171450" indent="-171450">
              <a:spcAft>
                <a:spcPts val="400"/>
              </a:spcAft>
              <a:buFont typeface="Arial" panose="020B0604020202020204" pitchFamily="34" charset="0"/>
              <a:buChar char="•"/>
            </a:pPr>
            <a:r>
              <a:rPr lang="en-US" sz="1000" i="1" dirty="0"/>
              <a:t>Department of Defense (DoD)</a:t>
            </a:r>
          </a:p>
          <a:p>
            <a:pPr marL="171450" indent="-171450">
              <a:spcAft>
                <a:spcPts val="400"/>
              </a:spcAft>
              <a:buFont typeface="Arial" panose="020B0604020202020204" pitchFamily="34" charset="0"/>
              <a:buChar char="•"/>
            </a:pPr>
            <a:r>
              <a:rPr lang="en-US" sz="1000" i="1" dirty="0"/>
              <a:t>USGS Biological Resources Division</a:t>
            </a:r>
          </a:p>
          <a:p>
            <a:pPr marL="171450" indent="-171450">
              <a:spcAft>
                <a:spcPts val="400"/>
              </a:spcAft>
              <a:buFont typeface="Arial" panose="020B0604020202020204" pitchFamily="34" charset="0"/>
              <a:buChar char="•"/>
            </a:pPr>
            <a:r>
              <a:rPr lang="en-US" sz="1000" i="1" dirty="0"/>
              <a:t>U.S. Department of Agriculture (USDA)</a:t>
            </a:r>
          </a:p>
          <a:p>
            <a:pPr marL="171450" indent="-171450">
              <a:spcAft>
                <a:spcPts val="400"/>
              </a:spcAft>
              <a:buFont typeface="Arial" panose="020B0604020202020204" pitchFamily="34" charset="0"/>
              <a:buChar char="•"/>
            </a:pPr>
            <a:r>
              <a:rPr lang="en-US" sz="1000" i="1" dirty="0"/>
              <a:t>National Park Service (NPS)</a:t>
            </a:r>
          </a:p>
          <a:p>
            <a:pPr marL="171450" indent="-171450">
              <a:spcAft>
                <a:spcPts val="400"/>
              </a:spcAft>
              <a:buFont typeface="Arial" panose="020B0604020202020204" pitchFamily="34" charset="0"/>
              <a:buChar char="•"/>
            </a:pPr>
            <a:r>
              <a:rPr lang="en-US" sz="1000" i="1" dirty="0"/>
              <a:t>Environmental Protection Agency (EPA)</a:t>
            </a:r>
          </a:p>
        </p:txBody>
      </p:sp>
      <p:sp>
        <p:nvSpPr>
          <p:cNvPr id="50" name="Oval 49"/>
          <p:cNvSpPr/>
          <p:nvPr/>
        </p:nvSpPr>
        <p:spPr>
          <a:xfrm>
            <a:off x="5947122" y="4050978"/>
            <a:ext cx="867977" cy="813442"/>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8"/>
          <p:cNvSpPr txBox="1">
            <a:spLocks/>
          </p:cNvSpPr>
          <p:nvPr/>
        </p:nvSpPr>
        <p:spPr bwMode="auto">
          <a:xfrm>
            <a:off x="414855" y="6210540"/>
            <a:ext cx="8247721" cy="191226"/>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mj-lt"/>
                <a:cs typeface="Georgia"/>
              </a:rPr>
              <a:t>Sources: Department of Justice, National Wildlife Federation</a:t>
            </a:r>
          </a:p>
        </p:txBody>
      </p:sp>
      <p:sp>
        <p:nvSpPr>
          <p:cNvPr id="5" name="Slide Number Placeholder 4"/>
          <p:cNvSpPr>
            <a:spLocks noGrp="1"/>
          </p:cNvSpPr>
          <p:nvPr>
            <p:ph type="sldNum" sz="quarter" idx="12"/>
          </p:nvPr>
        </p:nvSpPr>
        <p:spPr/>
        <p:txBody>
          <a:bodyPr/>
          <a:lstStyle/>
          <a:p>
            <a:fld id="{BEFBC90E-502A-A54D-9BAE-6F74229062B0}" type="slidenum">
              <a:rPr lang="en-US" smtClean="0"/>
              <a:pPr/>
              <a:t>6</a:t>
            </a:fld>
            <a:endParaRPr lang="en-US" dirty="0"/>
          </a:p>
        </p:txBody>
      </p:sp>
      <p:sp>
        <p:nvSpPr>
          <p:cNvPr id="12" name="Title 11">
            <a:extLst>
              <a:ext uri="{FF2B5EF4-FFF2-40B4-BE49-F238E27FC236}">
                <a16:creationId xmlns:a16="http://schemas.microsoft.com/office/drawing/2014/main" xmlns="" id="{94265BF9-11EA-CF4F-BAC2-8BC8AE6A797B}"/>
              </a:ext>
            </a:extLst>
          </p:cNvPr>
          <p:cNvSpPr>
            <a:spLocks noGrp="1"/>
          </p:cNvSpPr>
          <p:nvPr>
            <p:ph type="title"/>
          </p:nvPr>
        </p:nvSpPr>
        <p:spPr>
          <a:xfrm>
            <a:off x="403412" y="854790"/>
            <a:ext cx="8412480" cy="640080"/>
          </a:xfrm>
        </p:spPr>
        <p:txBody>
          <a:bodyPr>
            <a:normAutofit fontScale="90000"/>
          </a:bodyPr>
          <a:lstStyle/>
          <a:p>
            <a:r>
              <a:rPr lang="en-US" dirty="0">
                <a:ea typeface="ＭＳ Ｐゴシック" charset="-128"/>
              </a:rPr>
              <a:t>The Endangered Species Act (ESA) was enacted to </a:t>
            </a:r>
            <a:r>
              <a:rPr lang="en-US" dirty="0"/>
              <a:t>protect and recover at-risk American wildlife</a:t>
            </a:r>
            <a:br>
              <a:rPr lang="en-US" dirty="0"/>
            </a:br>
            <a:r>
              <a:rPr lang="en-US" dirty="0">
                <a:ea typeface="ＭＳ Ｐゴシック" charset="-128"/>
              </a:rPr>
              <a:t> </a:t>
            </a:r>
            <a:endParaRPr lang="en-US" dirty="0">
              <a:latin typeface="+mj-lt"/>
            </a:endParaRPr>
          </a:p>
        </p:txBody>
      </p:sp>
      <p:sp>
        <p:nvSpPr>
          <p:cNvPr id="11" name="TextBox 10"/>
          <p:cNvSpPr txBox="1">
            <a:spLocks/>
          </p:cNvSpPr>
          <p:nvPr/>
        </p:nvSpPr>
        <p:spPr>
          <a:xfrm>
            <a:off x="491261" y="1754686"/>
            <a:ext cx="8094907" cy="1674314"/>
          </a:xfrm>
          <a:prstGeom prst="roundRect">
            <a:avLst>
              <a:gd name="adj" fmla="val 2618"/>
            </a:avLst>
          </a:prstGeom>
          <a:noFill/>
          <a:ln w="28575">
            <a:solidFill>
              <a:schemeClr val="accent3">
                <a:lumMod val="60000"/>
                <a:lumOff val="40000"/>
              </a:schemeClr>
            </a:solidFill>
            <a:prstDash val="solid"/>
          </a:ln>
        </p:spPr>
        <p:txBody>
          <a:bodyPr wrap="square" tIns="91440" bIns="91440" rtlCol="0">
            <a:noAutofit/>
          </a:bodyPr>
          <a:lstStyle/>
          <a:p>
            <a:pPr>
              <a:spcAft>
                <a:spcPts val="400"/>
              </a:spcAft>
            </a:pPr>
            <a:r>
              <a:rPr lang="en-US" sz="1100" b="1" dirty="0"/>
              <a:t>What is the federal government’s duty under the ESA?			</a:t>
            </a:r>
          </a:p>
          <a:p>
            <a:pPr marL="171450" lvl="2" indent="-171450">
              <a:spcAft>
                <a:spcPts val="400"/>
              </a:spcAft>
              <a:buFont typeface="Arial" panose="020B0604020202020204" pitchFamily="34" charset="0"/>
              <a:buChar char="•"/>
            </a:pPr>
            <a:r>
              <a:rPr lang="en-US" sz="1050" dirty="0"/>
              <a:t>While endangered species lists exist at the state, federal, and international levels, only the U.S. federal government manages the ESA’s list of endangered species</a:t>
            </a:r>
          </a:p>
          <a:p>
            <a:pPr marL="171450" lvl="2" indent="-171450">
              <a:spcAft>
                <a:spcPts val="400"/>
              </a:spcAft>
              <a:buFont typeface="Arial" panose="020B0604020202020204" pitchFamily="34" charset="0"/>
              <a:buChar char="•"/>
            </a:pPr>
            <a:r>
              <a:rPr lang="en-US" sz="1050" dirty="0"/>
              <a:t>The federal government is mandated by the provisions of the ESA to protect and recover endangered or threatened plants and animals</a:t>
            </a:r>
          </a:p>
          <a:p>
            <a:pPr marL="171450" lvl="2" indent="-171450">
              <a:spcAft>
                <a:spcPts val="400"/>
              </a:spcAft>
              <a:buFont typeface="Arial" panose="020B0604020202020204" pitchFamily="34" charset="0"/>
              <a:buChar char="•"/>
            </a:pPr>
            <a:r>
              <a:rPr lang="en-US" sz="1050" dirty="0"/>
              <a:t>It is also the responsibility of the federal government to protect critical habitats, which refer to the ecosystems on which endangered or threatened species depend for survival</a:t>
            </a:r>
          </a:p>
          <a:p>
            <a:pPr marL="171450" lvl="2" indent="-171450">
              <a:spcAft>
                <a:spcPts val="400"/>
              </a:spcAft>
              <a:buFont typeface="Arial" panose="020B0604020202020204" pitchFamily="34" charset="0"/>
              <a:buChar char="•"/>
            </a:pPr>
            <a:r>
              <a:rPr lang="en-US" sz="1050" dirty="0"/>
              <a:t>Ultimately, the goal of the ESA is to restore the health and vitality of a species to the point where it can be delisted from the ESA</a:t>
            </a:r>
          </a:p>
          <a:p>
            <a:pPr marL="0" lvl="2">
              <a:spcAft>
                <a:spcPts val="400"/>
              </a:spcAft>
            </a:pPr>
            <a:endParaRPr lang="en-US" sz="1050" b="1" dirty="0"/>
          </a:p>
          <a:p>
            <a:r>
              <a:rPr lang="en-US" sz="1100" b="1" dirty="0"/>
              <a:t>What agencies implement the ESA?</a:t>
            </a:r>
            <a:endParaRPr lang="en-US" sz="1100" dirty="0"/>
          </a:p>
          <a:p>
            <a:endParaRPr lang="en-US" sz="1100" dirty="0"/>
          </a:p>
        </p:txBody>
      </p:sp>
      <p:sp>
        <p:nvSpPr>
          <p:cNvPr id="25" name="TextBox 24"/>
          <p:cNvSpPr txBox="1">
            <a:spLocks/>
          </p:cNvSpPr>
          <p:nvPr/>
        </p:nvSpPr>
        <p:spPr>
          <a:xfrm>
            <a:off x="560406" y="4757092"/>
            <a:ext cx="2553392" cy="1452702"/>
          </a:xfrm>
          <a:prstGeom prst="roundRect">
            <a:avLst>
              <a:gd name="adj" fmla="val 3257"/>
            </a:avLst>
          </a:prstGeom>
          <a:solidFill>
            <a:schemeClr val="accent3">
              <a:lumMod val="60000"/>
              <a:lumOff val="40000"/>
            </a:schemeClr>
          </a:solidFill>
        </p:spPr>
        <p:txBody>
          <a:bodyPr wrap="square" tIns="91440" bIns="91440" rtlCol="0">
            <a:noAutofit/>
          </a:bodyPr>
          <a:lstStyle/>
          <a:p>
            <a:pPr marL="171450" indent="-171450">
              <a:spcAft>
                <a:spcPts val="400"/>
              </a:spcAft>
              <a:buFont typeface="Arial" panose="020B0604020202020204" pitchFamily="34" charset="0"/>
              <a:buChar char="•"/>
            </a:pPr>
            <a:r>
              <a:rPr lang="en-US" sz="1000" dirty="0"/>
              <a:t>Decides “endangered” or “threatened” status for most species found in terrestrial and freshwater habitats</a:t>
            </a:r>
          </a:p>
          <a:p>
            <a:pPr marL="171450" indent="-171450">
              <a:spcAft>
                <a:spcPts val="400"/>
              </a:spcAft>
              <a:buFont typeface="Arial" panose="020B0604020202020204" pitchFamily="34" charset="0"/>
              <a:buChar char="•"/>
            </a:pPr>
            <a:r>
              <a:rPr lang="en-US" sz="1000" dirty="0"/>
              <a:t>FWS is a part of the Department of Interior (DOI)</a:t>
            </a:r>
          </a:p>
        </p:txBody>
      </p:sp>
      <p:sp>
        <p:nvSpPr>
          <p:cNvPr id="29" name="TextBox 28"/>
          <p:cNvSpPr txBox="1">
            <a:spLocks/>
          </p:cNvSpPr>
          <p:nvPr/>
        </p:nvSpPr>
        <p:spPr>
          <a:xfrm>
            <a:off x="3336030" y="4764953"/>
            <a:ext cx="2553392" cy="1444841"/>
          </a:xfrm>
          <a:prstGeom prst="roundRect">
            <a:avLst>
              <a:gd name="adj" fmla="val 2618"/>
            </a:avLst>
          </a:prstGeom>
          <a:solidFill>
            <a:schemeClr val="accent5">
              <a:lumMod val="40000"/>
              <a:lumOff val="60000"/>
            </a:schemeClr>
          </a:solidFill>
        </p:spPr>
        <p:txBody>
          <a:bodyPr wrap="square" tIns="91440" bIns="91440" rtlCol="0">
            <a:noAutofit/>
          </a:bodyPr>
          <a:lstStyle/>
          <a:p>
            <a:pPr marL="171450" indent="-171450">
              <a:spcAft>
                <a:spcPts val="400"/>
              </a:spcAft>
              <a:buFont typeface="Arial" panose="020B0604020202020204" pitchFamily="34" charset="0"/>
              <a:buChar char="•"/>
            </a:pPr>
            <a:r>
              <a:rPr lang="en-US" sz="1000" dirty="0"/>
              <a:t>Generally decides “endangered” or “threatened” status for species found in marine habitats</a:t>
            </a:r>
          </a:p>
          <a:p>
            <a:pPr marL="171450" indent="-171450">
              <a:spcAft>
                <a:spcPts val="400"/>
              </a:spcAft>
              <a:buFont typeface="Arial" panose="020B0604020202020204" pitchFamily="34" charset="0"/>
              <a:buChar char="•"/>
            </a:pPr>
            <a:r>
              <a:rPr lang="en-US" sz="1000" dirty="0"/>
              <a:t>NOAA is a part of the Department of Commerce</a:t>
            </a:r>
          </a:p>
        </p:txBody>
      </p:sp>
      <p:grpSp>
        <p:nvGrpSpPr>
          <p:cNvPr id="6" name="Group 5"/>
          <p:cNvGrpSpPr/>
          <p:nvPr/>
        </p:nvGrpSpPr>
        <p:grpSpPr>
          <a:xfrm>
            <a:off x="409932" y="4005327"/>
            <a:ext cx="867977" cy="813442"/>
            <a:chOff x="423949" y="3968503"/>
            <a:chExt cx="867977" cy="813442"/>
          </a:xfrm>
        </p:grpSpPr>
        <p:sp>
          <p:nvSpPr>
            <p:cNvPr id="4" name="Oval 3"/>
            <p:cNvSpPr/>
            <p:nvPr/>
          </p:nvSpPr>
          <p:spPr>
            <a:xfrm>
              <a:off x="423949" y="3968503"/>
              <a:ext cx="867977" cy="813442"/>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411" y="4060485"/>
              <a:ext cx="560370" cy="669642"/>
            </a:xfrm>
            <a:prstGeom prst="rect">
              <a:avLst/>
            </a:prstGeom>
          </p:spPr>
        </p:pic>
      </p:grpSp>
      <p:sp>
        <p:nvSpPr>
          <p:cNvPr id="34" name="Oval 33"/>
          <p:cNvSpPr/>
          <p:nvPr/>
        </p:nvSpPr>
        <p:spPr>
          <a:xfrm>
            <a:off x="3150506" y="4023085"/>
            <a:ext cx="867977" cy="813442"/>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6036" y="4097309"/>
            <a:ext cx="656916" cy="656916"/>
          </a:xfrm>
          <a:prstGeom prst="rect">
            <a:avLst/>
          </a:prstGeom>
        </p:spPr>
      </p:pic>
      <p:sp>
        <p:nvSpPr>
          <p:cNvPr id="40" name="TextBox 39"/>
          <p:cNvSpPr txBox="1"/>
          <p:nvPr/>
        </p:nvSpPr>
        <p:spPr>
          <a:xfrm>
            <a:off x="1262439" y="4185887"/>
            <a:ext cx="1758358" cy="400110"/>
          </a:xfrm>
          <a:prstGeom prst="rect">
            <a:avLst/>
          </a:prstGeom>
          <a:noFill/>
        </p:spPr>
        <p:txBody>
          <a:bodyPr wrap="square" rtlCol="0">
            <a:spAutoFit/>
          </a:bodyPr>
          <a:lstStyle/>
          <a:p>
            <a:r>
              <a:rPr lang="en-US" sz="1000" b="1" dirty="0"/>
              <a:t>U.S. Fish and Wildlife Service (FWS)</a:t>
            </a:r>
          </a:p>
        </p:txBody>
      </p:sp>
      <p:sp>
        <p:nvSpPr>
          <p:cNvPr id="41" name="TextBox 40"/>
          <p:cNvSpPr txBox="1"/>
          <p:nvPr/>
        </p:nvSpPr>
        <p:spPr>
          <a:xfrm>
            <a:off x="3949475" y="4029026"/>
            <a:ext cx="2100365" cy="707886"/>
          </a:xfrm>
          <a:prstGeom prst="rect">
            <a:avLst/>
          </a:prstGeom>
          <a:noFill/>
        </p:spPr>
        <p:txBody>
          <a:bodyPr wrap="square" rtlCol="0">
            <a:spAutoFit/>
          </a:bodyPr>
          <a:lstStyle/>
          <a:p>
            <a:r>
              <a:rPr lang="en-US" sz="1000" b="1" dirty="0"/>
              <a:t>National Marine Fisheries Service (NMFS) of the National Oceanic and Atmospheric Agency (NOAA)</a:t>
            </a:r>
          </a:p>
        </p:txBody>
      </p:sp>
      <p:sp>
        <p:nvSpPr>
          <p:cNvPr id="43" name="Rounded Rectangle 42"/>
          <p:cNvSpPr/>
          <p:nvPr/>
        </p:nvSpPr>
        <p:spPr>
          <a:xfrm>
            <a:off x="5801700" y="3831485"/>
            <a:ext cx="2851265" cy="25803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770903" y="4240947"/>
            <a:ext cx="1971259" cy="400110"/>
          </a:xfrm>
          <a:prstGeom prst="rect">
            <a:avLst/>
          </a:prstGeom>
          <a:noFill/>
        </p:spPr>
        <p:txBody>
          <a:bodyPr wrap="square" rtlCol="0">
            <a:spAutoFit/>
          </a:bodyPr>
          <a:lstStyle/>
          <a:p>
            <a:r>
              <a:rPr lang="en-US" sz="1000" b="1" dirty="0"/>
              <a:t>Other agencies involved with species conservation</a:t>
            </a:r>
          </a:p>
        </p:txBody>
      </p:sp>
      <p:grpSp>
        <p:nvGrpSpPr>
          <p:cNvPr id="39" name="Group 38"/>
          <p:cNvGrpSpPr/>
          <p:nvPr/>
        </p:nvGrpSpPr>
        <p:grpSpPr>
          <a:xfrm>
            <a:off x="5933277" y="3959253"/>
            <a:ext cx="1101752" cy="1001388"/>
            <a:chOff x="5584249" y="3817381"/>
            <a:chExt cx="1101752" cy="1001388"/>
          </a:xfrm>
          <a:noFill/>
        </p:grpSpPr>
        <p:sp>
          <p:nvSpPr>
            <p:cNvPr id="36" name="Oval 35"/>
            <p:cNvSpPr/>
            <p:nvPr/>
          </p:nvSpPr>
          <p:spPr>
            <a:xfrm>
              <a:off x="5818024" y="4005327"/>
              <a:ext cx="867977" cy="8134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4249" y="3817381"/>
              <a:ext cx="923358" cy="923358"/>
            </a:xfrm>
            <a:prstGeom prst="rect">
              <a:avLst/>
            </a:prstGeom>
            <a:grpFill/>
          </p:spPr>
        </p:pic>
      </p:grpSp>
    </p:spTree>
    <p:extLst>
      <p:ext uri="{BB962C8B-B14F-4D97-AF65-F5344CB8AC3E}">
        <p14:creationId xmlns:p14="http://schemas.microsoft.com/office/powerpoint/2010/main" val="4725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7398A3-3D67-41EC-B411-1428348954E9}" type="slidenum">
              <a:rPr lang="en-US" smtClean="0"/>
              <a:pPr/>
              <a:t>7</a:t>
            </a:fld>
            <a:endParaRPr lang="en-US" dirty="0"/>
          </a:p>
        </p:txBody>
      </p:sp>
      <p:sp>
        <p:nvSpPr>
          <p:cNvPr id="4" name="Title 1">
            <a:extLst>
              <a:ext uri="{FF2B5EF4-FFF2-40B4-BE49-F238E27FC236}">
                <a16:creationId xmlns:a16="http://schemas.microsoft.com/office/drawing/2014/main" xmlns="" id="{2448D5B5-5FDA-8C44-B289-ED284CD2BF4C}"/>
              </a:ext>
            </a:extLst>
          </p:cNvPr>
          <p:cNvSpPr>
            <a:spLocks noGrp="1"/>
          </p:cNvSpPr>
          <p:nvPr>
            <p:ph type="title"/>
          </p:nvPr>
        </p:nvSpPr>
        <p:spPr>
          <a:xfrm>
            <a:off x="401620" y="757881"/>
            <a:ext cx="8412480" cy="640080"/>
          </a:xfrm>
        </p:spPr>
        <p:txBody>
          <a:bodyPr/>
          <a:lstStyle/>
          <a:p>
            <a:r>
              <a:rPr lang="en-US" dirty="0"/>
              <a:t>The Trump administration’s August 2019 revisions to the ESA</a:t>
            </a:r>
          </a:p>
        </p:txBody>
      </p:sp>
      <p:sp>
        <p:nvSpPr>
          <p:cNvPr id="5" name="TextBox 4">
            <a:extLst>
              <a:ext uri="{FF2B5EF4-FFF2-40B4-BE49-F238E27FC236}">
                <a16:creationId xmlns:a16="http://schemas.microsoft.com/office/drawing/2014/main" xmlns="" id="{F37ADFD4-62A6-FA4C-AF65-A2E56360D274}"/>
              </a:ext>
            </a:extLst>
          </p:cNvPr>
          <p:cNvSpPr txBox="1"/>
          <p:nvPr/>
        </p:nvSpPr>
        <p:spPr>
          <a:xfrm>
            <a:off x="401620" y="1214069"/>
            <a:ext cx="8330004" cy="461665"/>
          </a:xfrm>
          <a:prstGeom prst="rect">
            <a:avLst/>
          </a:prstGeom>
          <a:noFill/>
        </p:spPr>
        <p:txBody>
          <a:bodyPr wrap="square" rtlCol="0">
            <a:spAutoFit/>
          </a:bodyPr>
          <a:lstStyle/>
          <a:p>
            <a:r>
              <a:rPr lang="en-US" sz="1200" b="1" dirty="0">
                <a:solidFill>
                  <a:srgbClr val="000000"/>
                </a:solidFill>
                <a:latin typeface="Georgia" panose="02040502050405020303" pitchFamily="18" charset="0"/>
                <a:cs typeface="Arial" panose="020B0604020202020204" pitchFamily="34" charset="0"/>
              </a:rPr>
              <a:t>The Trump administration, in line with other deregulatory actions it has taken, revised ESA rules to weigh economic factors more heavily and limit the scope of protections for wildlife</a:t>
            </a:r>
          </a:p>
        </p:txBody>
      </p:sp>
      <p:sp>
        <p:nvSpPr>
          <p:cNvPr id="8" name="Rectangle 7"/>
          <p:cNvSpPr/>
          <p:nvPr/>
        </p:nvSpPr>
        <p:spPr>
          <a:xfrm>
            <a:off x="4690906" y="1914690"/>
            <a:ext cx="3852179" cy="274957"/>
          </a:xfrm>
          <a:prstGeom prst="rect">
            <a:avLst/>
          </a:prstGeom>
          <a:noFill/>
        </p:spPr>
        <p:txBody>
          <a:bodyPr wrap="square">
            <a:spAutoFit/>
          </a:bodyPr>
          <a:lstStyle/>
          <a:p>
            <a:pPr algn="ctr">
              <a:defRPr/>
            </a:pPr>
            <a:r>
              <a:rPr lang="en-US" sz="1200" b="1" dirty="0">
                <a:latin typeface="Georgia" panose="02040502050405020303" pitchFamily="18" charset="0"/>
                <a:cs typeface="Arial" panose="020B0604020202020204" pitchFamily="34" charset="0"/>
              </a:rPr>
              <a:t>Revisions that went into effect Sept. 2019</a:t>
            </a:r>
          </a:p>
        </p:txBody>
      </p:sp>
      <p:sp>
        <p:nvSpPr>
          <p:cNvPr id="10" name="Rectangle 9"/>
          <p:cNvSpPr/>
          <p:nvPr/>
        </p:nvSpPr>
        <p:spPr>
          <a:xfrm>
            <a:off x="226845" y="1912648"/>
            <a:ext cx="4311175" cy="276999"/>
          </a:xfrm>
          <a:prstGeom prst="rect">
            <a:avLst/>
          </a:prstGeom>
          <a:noFill/>
        </p:spPr>
        <p:txBody>
          <a:bodyPr wrap="square">
            <a:spAutoFit/>
          </a:bodyPr>
          <a:lstStyle/>
          <a:p>
            <a:pPr algn="ctr">
              <a:defRPr/>
            </a:pPr>
            <a:r>
              <a:rPr lang="en-US" sz="1200" b="1" dirty="0">
                <a:latin typeface="Georgia" panose="02040502050405020303" pitchFamily="18" charset="0"/>
                <a:cs typeface="Arial" panose="020B0604020202020204" pitchFamily="34" charset="0"/>
              </a:rPr>
              <a:t>Policy state of play</a:t>
            </a:r>
          </a:p>
        </p:txBody>
      </p:sp>
      <p:grpSp>
        <p:nvGrpSpPr>
          <p:cNvPr id="14" name="Group 13"/>
          <p:cNvGrpSpPr/>
          <p:nvPr/>
        </p:nvGrpSpPr>
        <p:grpSpPr>
          <a:xfrm>
            <a:off x="600916" y="2235185"/>
            <a:ext cx="7942169" cy="3321228"/>
            <a:chOff x="677527" y="2235185"/>
            <a:chExt cx="7942169" cy="3321228"/>
          </a:xfrm>
        </p:grpSpPr>
        <p:sp>
          <p:nvSpPr>
            <p:cNvPr id="12" name="TextBox 11">
              <a:extLst>
                <a:ext uri="{FF2B5EF4-FFF2-40B4-BE49-F238E27FC236}">
                  <a16:creationId xmlns:a16="http://schemas.microsoft.com/office/drawing/2014/main" xmlns="" id="{F52432A4-7D5E-064C-B573-84D96FA82F04}"/>
                </a:ext>
              </a:extLst>
            </p:cNvPr>
            <p:cNvSpPr txBox="1">
              <a:spLocks/>
            </p:cNvSpPr>
            <p:nvPr/>
          </p:nvSpPr>
          <p:spPr>
            <a:xfrm>
              <a:off x="677527" y="2235185"/>
              <a:ext cx="3852179" cy="3321227"/>
            </a:xfrm>
            <a:prstGeom prst="roundRect">
              <a:avLst>
                <a:gd name="adj" fmla="val 3257"/>
              </a:avLst>
            </a:prstGeom>
            <a:solidFill>
              <a:srgbClr val="D7E6E2"/>
            </a:solidFill>
          </p:spPr>
          <p:txBody>
            <a:bodyPr wrap="square" tIns="91440" bIns="91440" rtlCol="0" anchor="t">
              <a:noAutofit/>
            </a:bodyPr>
            <a:lstStyle/>
            <a:p>
              <a:pPr marL="171450" indent="-171450">
                <a:spcAft>
                  <a:spcPts val="400"/>
                </a:spcAft>
                <a:buFont typeface="Arial" panose="020B0604020202020204" pitchFamily="34" charset="0"/>
                <a:buChar char="•"/>
              </a:pPr>
              <a:r>
                <a:rPr lang="en-US" sz="1100" dirty="0">
                  <a:solidFill>
                    <a:srgbClr val="000000"/>
                  </a:solidFill>
                  <a:latin typeface="Georgia" panose="02040502050405020303" pitchFamily="18" charset="0"/>
                  <a:cs typeface="Arial" panose="020B0604020202020204" pitchFamily="34" charset="0"/>
                </a:rPr>
                <a:t>In recent years, Republican legislators have attempted to make major changes to the law</a:t>
              </a:r>
            </a:p>
            <a:p>
              <a:pPr marL="171450" indent="-171450">
                <a:spcAft>
                  <a:spcPts val="400"/>
                </a:spcAft>
                <a:buFont typeface="Arial" panose="020B0604020202020204" pitchFamily="34" charset="0"/>
                <a:buChar char="•"/>
              </a:pPr>
              <a:r>
                <a:rPr lang="en-US" sz="1100" dirty="0">
                  <a:solidFill>
                    <a:srgbClr val="000000"/>
                  </a:solidFill>
                  <a:latin typeface="Georgia" panose="02040502050405020303" pitchFamily="18" charset="0"/>
                  <a:cs typeface="Arial" panose="020B0604020202020204" pitchFamily="34" charset="0"/>
                </a:rPr>
                <a:t>Conservatives have long argued that the ESA’s stringent regulations are not reasonable, given that only 47 species been delisted since the law was enacted in 1973</a:t>
              </a:r>
            </a:p>
            <a:p>
              <a:pPr marL="171450" indent="-171450">
                <a:spcAft>
                  <a:spcPts val="400"/>
                </a:spcAft>
                <a:buFont typeface="Arial" panose="020B0604020202020204" pitchFamily="34" charset="0"/>
                <a:buChar char="•"/>
              </a:pPr>
              <a:r>
                <a:rPr lang="en-US" sz="1100" dirty="0">
                  <a:solidFill>
                    <a:srgbClr val="000000"/>
                  </a:solidFill>
                  <a:latin typeface="Georgia" panose="02040502050405020303" pitchFamily="18" charset="0"/>
                  <a:cs typeface="Arial" panose="020B0604020202020204" pitchFamily="34" charset="0"/>
                </a:rPr>
                <a:t>Environmentalists argue that the Act is the most powerful tool available for protecting biodiversity and that it has been successful in preventing extinction</a:t>
              </a:r>
            </a:p>
            <a:p>
              <a:pPr marL="171450" indent="-171450">
                <a:spcAft>
                  <a:spcPts val="400"/>
                </a:spcAft>
                <a:buFont typeface="Arial" panose="020B0604020202020204" pitchFamily="34" charset="0"/>
                <a:buChar char="•"/>
              </a:pPr>
              <a:r>
                <a:rPr lang="en-US" sz="1100" dirty="0">
                  <a:solidFill>
                    <a:srgbClr val="000000"/>
                  </a:solidFill>
                  <a:latin typeface="Georgia" panose="02040502050405020303" pitchFamily="18" charset="0"/>
                  <a:cs typeface="Arial" panose="020B0604020202020204" pitchFamily="34" charset="0"/>
                </a:rPr>
                <a:t>When Republicans held both Houses, efforts to change the law stalled in the Senate </a:t>
              </a:r>
            </a:p>
            <a:p>
              <a:pPr marL="171450" indent="-171450">
                <a:spcAft>
                  <a:spcPts val="400"/>
                </a:spcAft>
                <a:buFont typeface="Arial" panose="020B0604020202020204" pitchFamily="34" charset="0"/>
                <a:buChar char="•"/>
              </a:pPr>
              <a:r>
                <a:rPr lang="en-US" sz="1100" dirty="0">
                  <a:solidFill>
                    <a:srgbClr val="000000"/>
                  </a:solidFill>
                  <a:latin typeface="Georgia" panose="02040502050405020303" pitchFamily="18" charset="0"/>
                  <a:cs typeface="Arial" panose="020B0604020202020204" pitchFamily="34" charset="0"/>
                </a:rPr>
                <a:t>Now they have ceased entirely with the Democratic majority in the House</a:t>
              </a:r>
            </a:p>
            <a:p>
              <a:pPr marL="171450" indent="-171450">
                <a:spcAft>
                  <a:spcPts val="400"/>
                </a:spcAft>
                <a:buFont typeface="Arial" panose="020B0604020202020204" pitchFamily="34" charset="0"/>
                <a:buChar char="•"/>
              </a:pPr>
              <a:r>
                <a:rPr lang="en-US" sz="1100" dirty="0">
                  <a:solidFill>
                    <a:srgbClr val="000000"/>
                  </a:solidFill>
                  <a:latin typeface="Georgia" panose="02040502050405020303" pitchFamily="18" charset="0"/>
                  <a:cs typeface="Arial" panose="020B0604020202020204" pitchFamily="34" charset="0"/>
                </a:rPr>
                <a:t>While the Trump administration could not change the law itself, it could revise regulations dictating how the law gets implemented, which is what it did in August 2019</a:t>
              </a:r>
            </a:p>
          </p:txBody>
        </p:sp>
        <p:sp>
          <p:nvSpPr>
            <p:cNvPr id="13" name="TextBox 12">
              <a:extLst>
                <a:ext uri="{FF2B5EF4-FFF2-40B4-BE49-F238E27FC236}">
                  <a16:creationId xmlns:a16="http://schemas.microsoft.com/office/drawing/2014/main" xmlns="" id="{F52432A4-7D5E-064C-B573-84D96FA82F04}"/>
                </a:ext>
              </a:extLst>
            </p:cNvPr>
            <p:cNvSpPr txBox="1">
              <a:spLocks/>
            </p:cNvSpPr>
            <p:nvPr/>
          </p:nvSpPr>
          <p:spPr>
            <a:xfrm>
              <a:off x="4767517" y="2235186"/>
              <a:ext cx="3852179" cy="3321227"/>
            </a:xfrm>
            <a:prstGeom prst="roundRect">
              <a:avLst>
                <a:gd name="adj" fmla="val 3257"/>
              </a:avLst>
            </a:prstGeom>
            <a:solidFill>
              <a:srgbClr val="AFCEC5"/>
            </a:solidFill>
          </p:spPr>
          <p:txBody>
            <a:bodyPr wrap="square" tIns="91440" bIns="91440" rtlCol="0" anchor="t">
              <a:noAutofit/>
            </a:bodyPr>
            <a:lstStyle/>
            <a:p>
              <a:pPr marL="171450" indent="-171450">
                <a:spcAft>
                  <a:spcPts val="400"/>
                </a:spcAft>
                <a:buFont typeface="Arial" panose="020B0604020202020204" pitchFamily="34" charset="0"/>
                <a:buChar char="•"/>
              </a:pPr>
              <a:r>
                <a:rPr lang="en-US" sz="1100" dirty="0">
                  <a:solidFill>
                    <a:srgbClr val="000000"/>
                  </a:solidFill>
                  <a:latin typeface="Georgia" panose="02040502050405020303" pitchFamily="18" charset="0"/>
                  <a:cs typeface="Arial" panose="020B0604020202020204" pitchFamily="34" charset="0"/>
                </a:rPr>
                <a:t>Blanket protections for threatened species are removed, with protections now being determined on a “case-by-case” basis</a:t>
              </a:r>
            </a:p>
            <a:p>
              <a:pPr marL="171450" indent="-171450">
                <a:spcAft>
                  <a:spcPts val="400"/>
                </a:spcAft>
                <a:buFont typeface="Arial" panose="020B0604020202020204" pitchFamily="34" charset="0"/>
                <a:buChar char="•"/>
              </a:pPr>
              <a:r>
                <a:rPr lang="en-US" sz="1100" dirty="0">
                  <a:solidFill>
                    <a:srgbClr val="000000"/>
                  </a:solidFill>
                  <a:latin typeface="Georgia" panose="02040502050405020303" pitchFamily="18" charset="0"/>
                  <a:cs typeface="Arial" panose="020B0604020202020204" pitchFamily="34" charset="0"/>
                </a:rPr>
                <a:t>While species used to be protected from threats like climate change due to a clause in the ESA that mandates listing species at risk in the “foreseeable future,”  federal officials now have more leeway in gauging such risks</a:t>
              </a:r>
            </a:p>
            <a:p>
              <a:pPr marL="365760" lvl="1" indent="-171450">
                <a:spcAft>
                  <a:spcPts val="400"/>
                </a:spcAft>
                <a:buFont typeface="Courier New" panose="02070309020205020404" pitchFamily="49" charset="0"/>
                <a:buChar char="o"/>
              </a:pPr>
              <a:r>
                <a:rPr lang="en-US" sz="1100" dirty="0">
                  <a:solidFill>
                    <a:srgbClr val="000000"/>
                  </a:solidFill>
                  <a:latin typeface="Georgia" panose="02040502050405020303" pitchFamily="18" charset="0"/>
                  <a:cs typeface="Arial" panose="020B0604020202020204" pitchFamily="34" charset="0"/>
                </a:rPr>
                <a:t>They can now determine what time period is implied and can only take into consideration threats that are “likely” to materialize within that period</a:t>
              </a:r>
            </a:p>
            <a:p>
              <a:pPr marL="171450" indent="-171450">
                <a:spcAft>
                  <a:spcPts val="400"/>
                </a:spcAft>
                <a:buFont typeface="Arial" panose="020B0604020202020204" pitchFamily="34" charset="0"/>
                <a:buChar char="•"/>
              </a:pPr>
              <a:r>
                <a:rPr lang="en-US" sz="1100" dirty="0">
                  <a:solidFill>
                    <a:srgbClr val="000000"/>
                  </a:solidFill>
                  <a:latin typeface="Georgia" panose="02040502050405020303" pitchFamily="18" charset="0"/>
                  <a:cs typeface="Arial" panose="020B0604020202020204" pitchFamily="34" charset="0"/>
                </a:rPr>
                <a:t>Language explicitly preventing the consideration of economic factors when listing a species has also been taken out, though FWS officials have maintained they will still only rely on science when making determinations</a:t>
              </a:r>
            </a:p>
          </p:txBody>
        </p:sp>
      </p:grpSp>
      <p:sp>
        <p:nvSpPr>
          <p:cNvPr id="15" name="Text Placeholder 18"/>
          <p:cNvSpPr txBox="1">
            <a:spLocks/>
          </p:cNvSpPr>
          <p:nvPr/>
        </p:nvSpPr>
        <p:spPr bwMode="auto">
          <a:xfrm>
            <a:off x="417020" y="6227044"/>
            <a:ext cx="8247721" cy="191226"/>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mj-lt"/>
                <a:cs typeface="Georgia"/>
              </a:rPr>
              <a:t>Source: The New York Times, The Washington Post, PubMed, Nature</a:t>
            </a:r>
          </a:p>
        </p:txBody>
      </p:sp>
    </p:spTree>
    <p:extLst>
      <p:ext uri="{BB962C8B-B14F-4D97-AF65-F5344CB8AC3E}">
        <p14:creationId xmlns:p14="http://schemas.microsoft.com/office/powerpoint/2010/main" val="3621131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8"/>
          <p:cNvSpPr txBox="1">
            <a:spLocks/>
          </p:cNvSpPr>
          <p:nvPr/>
        </p:nvSpPr>
        <p:spPr bwMode="auto">
          <a:xfrm>
            <a:off x="401620" y="6214878"/>
            <a:ext cx="8247721" cy="191226"/>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mj-lt"/>
                <a:cs typeface="Georgia"/>
              </a:rPr>
              <a:t>Sources: The Hill</a:t>
            </a:r>
          </a:p>
        </p:txBody>
      </p:sp>
      <p:sp>
        <p:nvSpPr>
          <p:cNvPr id="5" name="Slide Number Placeholder 4"/>
          <p:cNvSpPr>
            <a:spLocks noGrp="1"/>
          </p:cNvSpPr>
          <p:nvPr>
            <p:ph type="sldNum" sz="quarter" idx="12"/>
          </p:nvPr>
        </p:nvSpPr>
        <p:spPr/>
        <p:txBody>
          <a:bodyPr/>
          <a:lstStyle/>
          <a:p>
            <a:fld id="{BEFBC90E-502A-A54D-9BAE-6F74229062B0}" type="slidenum">
              <a:rPr lang="en-US" smtClean="0"/>
              <a:pPr/>
              <a:t>8</a:t>
            </a:fld>
            <a:endParaRPr lang="en-US" dirty="0"/>
          </a:p>
        </p:txBody>
      </p:sp>
      <p:sp>
        <p:nvSpPr>
          <p:cNvPr id="12" name="Title 11">
            <a:extLst>
              <a:ext uri="{FF2B5EF4-FFF2-40B4-BE49-F238E27FC236}">
                <a16:creationId xmlns:a16="http://schemas.microsoft.com/office/drawing/2014/main" xmlns="" id="{94265BF9-11EA-CF4F-BAC2-8BC8AE6A797B}"/>
              </a:ext>
            </a:extLst>
          </p:cNvPr>
          <p:cNvSpPr>
            <a:spLocks noGrp="1"/>
          </p:cNvSpPr>
          <p:nvPr>
            <p:ph type="title"/>
          </p:nvPr>
        </p:nvSpPr>
        <p:spPr/>
        <p:txBody>
          <a:bodyPr>
            <a:normAutofit/>
          </a:bodyPr>
          <a:lstStyle/>
          <a:p>
            <a:r>
              <a:rPr lang="en-US" dirty="0"/>
              <a:t>Environmental groups have filed a lawsuit against the DOI</a:t>
            </a:r>
          </a:p>
        </p:txBody>
      </p:sp>
      <p:cxnSp>
        <p:nvCxnSpPr>
          <p:cNvPr id="9" name="Straight Arrow Connector 8">
            <a:extLst>
              <a:ext uri="{FF2B5EF4-FFF2-40B4-BE49-F238E27FC236}">
                <a16:creationId xmlns:a16="http://schemas.microsoft.com/office/drawing/2014/main" xmlns="" id="{597B29DA-F555-7048-967B-14D42FBEF223}"/>
              </a:ext>
            </a:extLst>
          </p:cNvPr>
          <p:cNvCxnSpPr>
            <a:cxnSpLocks/>
          </p:cNvCxnSpPr>
          <p:nvPr/>
        </p:nvCxnSpPr>
        <p:spPr>
          <a:xfrm>
            <a:off x="570416" y="5262680"/>
            <a:ext cx="7739474" cy="4779"/>
          </a:xfrm>
          <a:prstGeom prst="straightConnector1">
            <a:avLst/>
          </a:prstGeom>
          <a:ln w="28575">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487F928-C036-BC4A-A7DC-54B5F5535CFC}"/>
              </a:ext>
            </a:extLst>
          </p:cNvPr>
          <p:cNvSpPr txBox="1">
            <a:spLocks/>
          </p:cNvSpPr>
          <p:nvPr/>
        </p:nvSpPr>
        <p:spPr>
          <a:xfrm>
            <a:off x="468475" y="5404924"/>
            <a:ext cx="2232956" cy="731516"/>
          </a:xfrm>
          <a:prstGeom prst="rect">
            <a:avLst/>
          </a:prstGeom>
          <a:solidFill>
            <a:schemeClr val="accent6">
              <a:lumMod val="20000"/>
              <a:lumOff val="80000"/>
            </a:schemeClr>
          </a:solidFill>
        </p:spPr>
        <p:txBody>
          <a:bodyPr wrap="square" lIns="91440" tIns="91440" rIns="91440" bIns="91440">
            <a:noAutofit/>
          </a:bodyPr>
          <a:lstStyle/>
          <a:p>
            <a:pPr>
              <a:defRPr/>
            </a:pPr>
            <a:r>
              <a:rPr lang="en-US" sz="1100" dirty="0">
                <a:ea typeface="MS PGothic" panose="020B0600070205080204" pitchFamily="34" charset="-128"/>
                <a:cs typeface="Georgia"/>
              </a:rPr>
              <a:t>Interior Department rolls out changes impacting threatened and endangered species</a:t>
            </a:r>
          </a:p>
        </p:txBody>
      </p:sp>
      <p:sp>
        <p:nvSpPr>
          <p:cNvPr id="13" name="TextBox 12">
            <a:extLst>
              <a:ext uri="{FF2B5EF4-FFF2-40B4-BE49-F238E27FC236}">
                <a16:creationId xmlns:a16="http://schemas.microsoft.com/office/drawing/2014/main" xmlns="" id="{60F17786-D3BB-134A-8697-048FDEC13AD1}"/>
              </a:ext>
            </a:extLst>
          </p:cNvPr>
          <p:cNvSpPr txBox="1">
            <a:spLocks/>
          </p:cNvSpPr>
          <p:nvPr/>
        </p:nvSpPr>
        <p:spPr>
          <a:xfrm>
            <a:off x="2884324" y="5404924"/>
            <a:ext cx="2232956" cy="731516"/>
          </a:xfrm>
          <a:prstGeom prst="rect">
            <a:avLst/>
          </a:prstGeom>
          <a:solidFill>
            <a:schemeClr val="accent6">
              <a:lumMod val="20000"/>
              <a:lumOff val="80000"/>
            </a:schemeClr>
          </a:solidFill>
        </p:spPr>
        <p:txBody>
          <a:bodyPr lIns="91440" tIns="91440" rIns="91440" bIns="91440">
            <a:noAutofit/>
          </a:bodyPr>
          <a:lstStyle/>
          <a:p>
            <a:pPr>
              <a:defRPr/>
            </a:pPr>
            <a:r>
              <a:rPr lang="en-US" sz="1100" dirty="0">
                <a:ea typeface="MS PGothic" panose="020B0600070205080204" pitchFamily="34" charset="-128"/>
                <a:cs typeface="Georgia"/>
              </a:rPr>
              <a:t>Environmental groups file lawsuit with the Northern District of California</a:t>
            </a:r>
          </a:p>
        </p:txBody>
      </p:sp>
      <p:sp>
        <p:nvSpPr>
          <p:cNvPr id="17" name="TextBox 16">
            <a:extLst>
              <a:ext uri="{FF2B5EF4-FFF2-40B4-BE49-F238E27FC236}">
                <a16:creationId xmlns:a16="http://schemas.microsoft.com/office/drawing/2014/main" xmlns="" id="{F4175967-AEA8-8041-815A-31CC1C62F5C3}"/>
              </a:ext>
            </a:extLst>
          </p:cNvPr>
          <p:cNvSpPr txBox="1">
            <a:spLocks/>
          </p:cNvSpPr>
          <p:nvPr/>
        </p:nvSpPr>
        <p:spPr>
          <a:xfrm>
            <a:off x="468475" y="4943503"/>
            <a:ext cx="1805060" cy="246221"/>
          </a:xfrm>
          <a:prstGeom prst="rect">
            <a:avLst/>
          </a:prstGeom>
          <a:noFill/>
        </p:spPr>
        <p:txBody>
          <a:bodyPr wrap="square">
            <a:spAutoFit/>
          </a:bodyPr>
          <a:lstStyle/>
          <a:p>
            <a:pPr>
              <a:defRPr/>
            </a:pPr>
            <a:r>
              <a:rPr lang="en-US" sz="1000" b="1" dirty="0">
                <a:latin typeface="Verdana"/>
                <a:ea typeface="MS PGothic" panose="020B0600070205080204" pitchFamily="34" charset="-128"/>
                <a:cs typeface="Verdana"/>
              </a:rPr>
              <a:t>August 2019</a:t>
            </a:r>
            <a:endParaRPr lang="en-US" sz="1000" dirty="0">
              <a:latin typeface="Verdana"/>
              <a:ea typeface="MS PGothic" panose="020B0600070205080204" pitchFamily="34" charset="-128"/>
              <a:cs typeface="Verdana"/>
            </a:endParaRPr>
          </a:p>
        </p:txBody>
      </p:sp>
      <p:sp>
        <p:nvSpPr>
          <p:cNvPr id="18" name="TextBox 17">
            <a:extLst>
              <a:ext uri="{FF2B5EF4-FFF2-40B4-BE49-F238E27FC236}">
                <a16:creationId xmlns:a16="http://schemas.microsoft.com/office/drawing/2014/main" xmlns="" id="{C2270FEC-8A55-9748-A16D-B39167C75CCE}"/>
              </a:ext>
            </a:extLst>
          </p:cNvPr>
          <p:cNvSpPr txBox="1">
            <a:spLocks/>
          </p:cNvSpPr>
          <p:nvPr/>
        </p:nvSpPr>
        <p:spPr>
          <a:xfrm>
            <a:off x="2884324" y="4943503"/>
            <a:ext cx="1388653" cy="246221"/>
          </a:xfrm>
          <a:prstGeom prst="rect">
            <a:avLst/>
          </a:prstGeom>
          <a:noFill/>
        </p:spPr>
        <p:txBody>
          <a:bodyPr>
            <a:spAutoFit/>
          </a:bodyPr>
          <a:lstStyle/>
          <a:p>
            <a:pPr>
              <a:defRPr/>
            </a:pPr>
            <a:r>
              <a:rPr lang="en-US" sz="1000" b="1" dirty="0">
                <a:latin typeface="Verdana"/>
                <a:ea typeface="MS PGothic" panose="020B0600070205080204" pitchFamily="34" charset="-128"/>
                <a:cs typeface="Verdana"/>
              </a:rPr>
              <a:t>August 21, 2019</a:t>
            </a:r>
            <a:endParaRPr lang="en-US" sz="1000" dirty="0">
              <a:latin typeface="Verdana"/>
              <a:ea typeface="MS PGothic" panose="020B0600070205080204" pitchFamily="34" charset="-128"/>
              <a:cs typeface="Verdana"/>
            </a:endParaRPr>
          </a:p>
        </p:txBody>
      </p:sp>
      <p:sp>
        <p:nvSpPr>
          <p:cNvPr id="2" name="TextBox 1">
            <a:extLst>
              <a:ext uri="{FF2B5EF4-FFF2-40B4-BE49-F238E27FC236}">
                <a16:creationId xmlns:a16="http://schemas.microsoft.com/office/drawing/2014/main" xmlns="" id="{9B4E1260-FF72-EC42-AB77-13F895CAC7DD}"/>
              </a:ext>
            </a:extLst>
          </p:cNvPr>
          <p:cNvSpPr txBox="1"/>
          <p:nvPr/>
        </p:nvSpPr>
        <p:spPr>
          <a:xfrm>
            <a:off x="522286" y="1424068"/>
            <a:ext cx="4270942" cy="3377190"/>
          </a:xfrm>
          <a:prstGeom prst="roundRect">
            <a:avLst>
              <a:gd name="adj" fmla="val 3122"/>
            </a:avLst>
          </a:prstGeom>
          <a:solidFill>
            <a:schemeClr val="accent3">
              <a:lumMod val="20000"/>
              <a:lumOff val="80000"/>
            </a:schemeClr>
          </a:solidFill>
        </p:spPr>
        <p:txBody>
          <a:bodyPr wrap="square" rtlCol="0">
            <a:noAutofit/>
          </a:bodyPr>
          <a:lstStyle/>
          <a:p>
            <a:pPr>
              <a:spcAft>
                <a:spcPts val="600"/>
              </a:spcAft>
            </a:pPr>
            <a:r>
              <a:rPr lang="en-US" sz="1200" b="1" dirty="0"/>
              <a:t>Background: </a:t>
            </a:r>
            <a:r>
              <a:rPr lang="en-US" sz="1200" b="1" i="1" dirty="0"/>
              <a:t>Center for Biological Diversity, et. al., v. Bernhardt et. al.</a:t>
            </a:r>
          </a:p>
          <a:p>
            <a:pPr marL="285750" indent="-285750">
              <a:spcAft>
                <a:spcPts val="600"/>
              </a:spcAft>
              <a:buFont typeface="Arial" panose="020B0604020202020204" pitchFamily="34" charset="0"/>
              <a:buChar char="•"/>
            </a:pPr>
            <a:r>
              <a:rPr lang="en-US" sz="1200" dirty="0"/>
              <a:t>Challenges a new rule that may weaken protections for endangered and threatened species under the Endangered Species Act</a:t>
            </a:r>
          </a:p>
          <a:p>
            <a:pPr marL="285750" indent="-285750">
              <a:spcAft>
                <a:spcPts val="600"/>
              </a:spcAft>
              <a:buFont typeface="Arial" panose="020B0604020202020204" pitchFamily="34" charset="0"/>
              <a:buChar char="•"/>
            </a:pPr>
            <a:r>
              <a:rPr lang="en-US" sz="1200" dirty="0"/>
              <a:t>Claims that the Trump administration failed to study how changes to the rule could impact species, which violates the National Environmental Policy Act</a:t>
            </a:r>
          </a:p>
          <a:p>
            <a:pPr marL="285750" indent="-285750">
              <a:spcAft>
                <a:spcPts val="600"/>
              </a:spcAft>
              <a:buFont typeface="Arial" panose="020B0604020202020204" pitchFamily="34" charset="0"/>
              <a:buChar char="•"/>
            </a:pPr>
            <a:r>
              <a:rPr lang="en-US" sz="1200" dirty="0"/>
              <a:t>Argues that changes in the final version of the rule were not included in the agency’s draft proposal and thus not available for public comment as required by statute</a:t>
            </a:r>
          </a:p>
          <a:p>
            <a:pPr marL="285750" indent="-285750">
              <a:spcAft>
                <a:spcPts val="600"/>
              </a:spcAft>
              <a:buFont typeface="Arial" panose="020B0604020202020204" pitchFamily="34" charset="0"/>
              <a:buChar char="•"/>
            </a:pPr>
            <a:r>
              <a:rPr lang="en-US" sz="1200" dirty="0"/>
              <a:t>The Interior Department rolled out changes such as decreasing protections for threatened species and allowing the economic impact of protecting a species to be considered in listing decisions</a:t>
            </a:r>
          </a:p>
        </p:txBody>
      </p:sp>
      <p:sp>
        <p:nvSpPr>
          <p:cNvPr id="24" name="TextBox 23">
            <a:extLst>
              <a:ext uri="{FF2B5EF4-FFF2-40B4-BE49-F238E27FC236}">
                <a16:creationId xmlns:a16="http://schemas.microsoft.com/office/drawing/2014/main" xmlns="" id="{BB52514A-6D40-044C-835D-5815C57F2F30}"/>
              </a:ext>
            </a:extLst>
          </p:cNvPr>
          <p:cNvSpPr txBox="1"/>
          <p:nvPr/>
        </p:nvSpPr>
        <p:spPr>
          <a:xfrm>
            <a:off x="5127078" y="1428285"/>
            <a:ext cx="3182813" cy="1740574"/>
          </a:xfrm>
          <a:prstGeom prst="roundRect">
            <a:avLst>
              <a:gd name="adj" fmla="val 2265"/>
            </a:avLst>
          </a:prstGeom>
          <a:solidFill>
            <a:schemeClr val="accent3">
              <a:lumMod val="60000"/>
              <a:lumOff val="40000"/>
            </a:schemeClr>
          </a:solidFill>
        </p:spPr>
        <p:txBody>
          <a:bodyPr wrap="square" rtlCol="0">
            <a:noAutofit/>
          </a:bodyPr>
          <a:lstStyle/>
          <a:p>
            <a:r>
              <a:rPr lang="en-US" sz="1200" b="1" dirty="0"/>
              <a:t>Plaintiffs</a:t>
            </a:r>
          </a:p>
          <a:p>
            <a:pPr marL="285750" indent="-285750">
              <a:buFont typeface="Arial" panose="020B0604020202020204" pitchFamily="34" charset="0"/>
              <a:buChar char="•"/>
            </a:pPr>
            <a:r>
              <a:rPr lang="en-US" sz="1200" dirty="0"/>
              <a:t>Center for Biological Diversity, Defenders of Wildlife, Sierra Club, Natural Resources Defense Council, National Parks Conservation Association, </a:t>
            </a:r>
            <a:r>
              <a:rPr lang="en-US" sz="1200" dirty="0" err="1"/>
              <a:t>Wildearth</a:t>
            </a:r>
            <a:r>
              <a:rPr lang="en-US" sz="1200" dirty="0"/>
              <a:t> Guardians, and the Humane Society of the United States</a:t>
            </a:r>
          </a:p>
        </p:txBody>
      </p:sp>
      <p:sp>
        <p:nvSpPr>
          <p:cNvPr id="25" name="TextBox 24">
            <a:extLst>
              <a:ext uri="{FF2B5EF4-FFF2-40B4-BE49-F238E27FC236}">
                <a16:creationId xmlns:a16="http://schemas.microsoft.com/office/drawing/2014/main" xmlns="" id="{830C4F1E-2F99-614F-AFB3-284E18C0A96E}"/>
              </a:ext>
            </a:extLst>
          </p:cNvPr>
          <p:cNvSpPr txBox="1"/>
          <p:nvPr/>
        </p:nvSpPr>
        <p:spPr>
          <a:xfrm>
            <a:off x="5127077" y="3312304"/>
            <a:ext cx="3182813" cy="1487754"/>
          </a:xfrm>
          <a:prstGeom prst="roundRect">
            <a:avLst>
              <a:gd name="adj" fmla="val 1474"/>
            </a:avLst>
          </a:prstGeom>
          <a:solidFill>
            <a:schemeClr val="accent3">
              <a:lumMod val="60000"/>
              <a:lumOff val="40000"/>
            </a:schemeClr>
          </a:solidFill>
        </p:spPr>
        <p:txBody>
          <a:bodyPr wrap="square" rtlCol="0">
            <a:noAutofit/>
          </a:bodyPr>
          <a:lstStyle/>
          <a:p>
            <a:r>
              <a:rPr lang="en-US" sz="1200" b="1" dirty="0"/>
              <a:t>Defendants</a:t>
            </a:r>
          </a:p>
          <a:p>
            <a:pPr marL="285750" indent="-285750">
              <a:buFont typeface="Arial" panose="020B0604020202020204" pitchFamily="34" charset="0"/>
              <a:buChar char="•"/>
            </a:pPr>
            <a:r>
              <a:rPr lang="en-US" sz="1200" dirty="0"/>
              <a:t>David Bernhardt, US Secretary of the Interior, US Fish and Wildlife Service, Wilbur Ross, US Secretary of Commerce, and National Marine Fisheries Service</a:t>
            </a:r>
          </a:p>
        </p:txBody>
      </p:sp>
      <p:sp>
        <p:nvSpPr>
          <p:cNvPr id="27" name="Oval 26">
            <a:extLst>
              <a:ext uri="{FF2B5EF4-FFF2-40B4-BE49-F238E27FC236}">
                <a16:creationId xmlns:a16="http://schemas.microsoft.com/office/drawing/2014/main" xmlns="" id="{E09849B8-4CDC-694D-B7F9-A2F4E0AB513C}"/>
              </a:ext>
            </a:extLst>
          </p:cNvPr>
          <p:cNvSpPr>
            <a:spLocks noChangeAspect="1"/>
          </p:cNvSpPr>
          <p:nvPr/>
        </p:nvSpPr>
        <p:spPr>
          <a:xfrm>
            <a:off x="480183" y="5199656"/>
            <a:ext cx="128016" cy="128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dirty="0"/>
          </a:p>
        </p:txBody>
      </p:sp>
      <p:sp>
        <p:nvSpPr>
          <p:cNvPr id="28" name="Oval 27">
            <a:extLst>
              <a:ext uri="{FF2B5EF4-FFF2-40B4-BE49-F238E27FC236}">
                <a16:creationId xmlns:a16="http://schemas.microsoft.com/office/drawing/2014/main" xmlns="" id="{E09849B8-4CDC-694D-B7F9-A2F4E0AB513C}"/>
              </a:ext>
            </a:extLst>
          </p:cNvPr>
          <p:cNvSpPr>
            <a:spLocks noChangeAspect="1"/>
          </p:cNvSpPr>
          <p:nvPr/>
        </p:nvSpPr>
        <p:spPr>
          <a:xfrm>
            <a:off x="2884324" y="5199656"/>
            <a:ext cx="128016" cy="1280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dirty="0"/>
          </a:p>
        </p:txBody>
      </p:sp>
    </p:spTree>
    <p:extLst>
      <p:ext uri="{BB962C8B-B14F-4D97-AF65-F5344CB8AC3E}">
        <p14:creationId xmlns:p14="http://schemas.microsoft.com/office/powerpoint/2010/main" val="909756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EFBC90E-502A-A54D-9BAE-6F74229062B0}" type="slidenum">
              <a:rPr lang="en-US" smtClean="0"/>
              <a:pPr/>
              <a:t>9</a:t>
            </a:fld>
            <a:endParaRPr lang="en-US" dirty="0"/>
          </a:p>
        </p:txBody>
      </p:sp>
      <p:sp>
        <p:nvSpPr>
          <p:cNvPr id="12" name="Title 11">
            <a:extLst>
              <a:ext uri="{FF2B5EF4-FFF2-40B4-BE49-F238E27FC236}">
                <a16:creationId xmlns:a16="http://schemas.microsoft.com/office/drawing/2014/main" xmlns="" id="{94265BF9-11EA-CF4F-BAC2-8BC8AE6A797B}"/>
              </a:ext>
            </a:extLst>
          </p:cNvPr>
          <p:cNvSpPr>
            <a:spLocks noGrp="1"/>
          </p:cNvSpPr>
          <p:nvPr>
            <p:ph type="title"/>
          </p:nvPr>
        </p:nvSpPr>
        <p:spPr/>
        <p:txBody>
          <a:bodyPr>
            <a:noAutofit/>
          </a:bodyPr>
          <a:lstStyle/>
          <a:p>
            <a:pPr>
              <a:lnSpc>
                <a:spcPct val="100000"/>
              </a:lnSpc>
              <a:defRPr/>
            </a:pPr>
            <a:r>
              <a:rPr lang="en-US" altLang="en-US" dirty="0"/>
              <a:t>The EPA’s SAFE Vehicle rule amends emissions and fuel economy standards</a:t>
            </a:r>
          </a:p>
        </p:txBody>
      </p:sp>
      <p:sp>
        <p:nvSpPr>
          <p:cNvPr id="34" name="Text Placeholder 18"/>
          <p:cNvSpPr txBox="1">
            <a:spLocks/>
          </p:cNvSpPr>
          <p:nvPr/>
        </p:nvSpPr>
        <p:spPr bwMode="auto">
          <a:xfrm>
            <a:off x="404807" y="6232771"/>
            <a:ext cx="8247721" cy="130687"/>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600" dirty="0">
                <a:solidFill>
                  <a:schemeClr val="tx1">
                    <a:lumMod val="50000"/>
                    <a:lumOff val="50000"/>
                  </a:schemeClr>
                </a:solidFill>
                <a:latin typeface="Georgia"/>
                <a:cs typeface="Georgia"/>
              </a:rPr>
              <a:t>Sources: EPA, CNET, The Hill, Fox Business.</a:t>
            </a:r>
          </a:p>
        </p:txBody>
      </p:sp>
      <p:sp>
        <p:nvSpPr>
          <p:cNvPr id="20" name="TextBox 19"/>
          <p:cNvSpPr txBox="1"/>
          <p:nvPr/>
        </p:nvSpPr>
        <p:spPr>
          <a:xfrm>
            <a:off x="401619" y="1967774"/>
            <a:ext cx="2548730" cy="276999"/>
          </a:xfrm>
          <a:prstGeom prst="rect">
            <a:avLst/>
          </a:prstGeom>
          <a:noFill/>
        </p:spPr>
        <p:txBody>
          <a:bodyPr wrap="square" rtlCol="0">
            <a:spAutoFit/>
          </a:bodyPr>
          <a:lstStyle/>
          <a:p>
            <a:r>
              <a:rPr lang="en-US" sz="1200" b="1" dirty="0">
                <a:latin typeface="+mj-lt"/>
              </a:rPr>
              <a:t>Proposal:</a:t>
            </a:r>
            <a:endParaRPr lang="en-US" sz="1000" dirty="0">
              <a:solidFill>
                <a:schemeClr val="tx1">
                  <a:lumMod val="50000"/>
                  <a:lumOff val="50000"/>
                </a:schemeClr>
              </a:solidFill>
            </a:endParaRPr>
          </a:p>
        </p:txBody>
      </p:sp>
      <p:sp>
        <p:nvSpPr>
          <p:cNvPr id="2" name="Rounded Rectangle 1"/>
          <p:cNvSpPr/>
          <p:nvPr/>
        </p:nvSpPr>
        <p:spPr>
          <a:xfrm>
            <a:off x="401619" y="2482914"/>
            <a:ext cx="2639237" cy="104830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1288473" y="2549971"/>
            <a:ext cx="1645920" cy="551932"/>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pPr>
            <a:r>
              <a:rPr lang="en-US" altLang="en-US" sz="1100" dirty="0"/>
              <a:t>Freezing fuel economy standards at the Obama-era plan’s 2020 levels</a:t>
            </a:r>
          </a:p>
        </p:txBody>
      </p:sp>
      <p:sp>
        <p:nvSpPr>
          <p:cNvPr id="6" name="Oval 5"/>
          <p:cNvSpPr/>
          <p:nvPr/>
        </p:nvSpPr>
        <p:spPr>
          <a:xfrm>
            <a:off x="465707" y="2627728"/>
            <a:ext cx="758678" cy="7586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01619" y="3757244"/>
            <a:ext cx="2639237" cy="118795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1288472" y="3902058"/>
            <a:ext cx="1816471" cy="638674"/>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pPr>
            <a:r>
              <a:rPr lang="en-US" altLang="en-US" sz="1100" dirty="0"/>
              <a:t>Revoking the waiver that allows California to establish its own GHG standards and motor vehicle rules</a:t>
            </a:r>
          </a:p>
        </p:txBody>
      </p:sp>
      <p:sp>
        <p:nvSpPr>
          <p:cNvPr id="35" name="Oval 34"/>
          <p:cNvSpPr/>
          <p:nvPr/>
        </p:nvSpPr>
        <p:spPr>
          <a:xfrm>
            <a:off x="465707" y="3902058"/>
            <a:ext cx="758678" cy="7586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xmlns="" id="{95A4F887-71B4-6344-8B6A-253D3A1FE3B4}"/>
              </a:ext>
            </a:extLst>
          </p:cNvPr>
          <p:cNvSpPr txBox="1">
            <a:spLocks noChangeArrowheads="1"/>
          </p:cNvSpPr>
          <p:nvPr/>
        </p:nvSpPr>
        <p:spPr bwMode="auto">
          <a:xfrm>
            <a:off x="3616756" y="3902058"/>
            <a:ext cx="4911080" cy="1127683"/>
          </a:xfrm>
          <a:prstGeom prst="roundRect">
            <a:avLst>
              <a:gd name="adj" fmla="val 2351"/>
            </a:avLst>
          </a:prstGeom>
          <a:noFill/>
          <a:ln w="28575">
            <a:solidFill>
              <a:schemeClr val="accent5">
                <a:lumMod val="60000"/>
                <a:lumOff val="40000"/>
              </a:schemeClr>
            </a:solidFill>
            <a:prstDash val="sysDot"/>
          </a:ln>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spcAft>
                <a:spcPts val="100"/>
              </a:spcAft>
              <a:buNone/>
            </a:pPr>
            <a:endParaRPr lang="en-US" sz="1100" b="1" dirty="0"/>
          </a:p>
        </p:txBody>
      </p:sp>
      <p:sp>
        <p:nvSpPr>
          <p:cNvPr id="40" name="Rectangle 11"/>
          <p:cNvSpPr>
            <a:spLocks noChangeArrowheads="1"/>
          </p:cNvSpPr>
          <p:nvPr/>
        </p:nvSpPr>
        <p:spPr bwMode="auto">
          <a:xfrm>
            <a:off x="3878988" y="4123963"/>
            <a:ext cx="4648847" cy="54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buNone/>
            </a:pPr>
            <a:r>
              <a:rPr lang="en-US" sz="1100" dirty="0"/>
              <a:t>This is pathetic and it shows the weakness of the administration. No one wants [Trump’s mileage policy] except the oil companies. And what a sad, pathetic state of affairs that they’re the ones calling the shots.”</a:t>
            </a:r>
          </a:p>
        </p:txBody>
      </p:sp>
      <p:sp>
        <p:nvSpPr>
          <p:cNvPr id="41" name="Oval 40"/>
          <p:cNvSpPr/>
          <p:nvPr/>
        </p:nvSpPr>
        <p:spPr bwMode="auto">
          <a:xfrm>
            <a:off x="3375326" y="3681431"/>
            <a:ext cx="482862" cy="501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2" name="TextBox 41"/>
          <p:cNvSpPr txBox="1"/>
          <p:nvPr/>
        </p:nvSpPr>
        <p:spPr>
          <a:xfrm>
            <a:off x="3364925" y="3648831"/>
            <a:ext cx="503664" cy="830997"/>
          </a:xfrm>
          <a:prstGeom prst="rect">
            <a:avLst/>
          </a:prstGeom>
          <a:noFill/>
        </p:spPr>
        <p:txBody>
          <a:bodyPr wrap="none" rtlCol="0">
            <a:spAutoFit/>
          </a:bodyPr>
          <a:lstStyle/>
          <a:p>
            <a:r>
              <a:rPr lang="en-US" sz="4800" b="1" dirty="0">
                <a:solidFill>
                  <a:schemeClr val="bg1"/>
                </a:solidFill>
              </a:rPr>
              <a:t>“</a:t>
            </a:r>
            <a:endParaRPr lang="en-US" sz="1600" b="1" dirty="0">
              <a:solidFill>
                <a:schemeClr val="bg1"/>
              </a:solidFill>
            </a:endParaRPr>
          </a:p>
        </p:txBody>
      </p:sp>
      <p:sp>
        <p:nvSpPr>
          <p:cNvPr id="43" name="TextBox 12"/>
          <p:cNvSpPr txBox="1">
            <a:spLocks noChangeArrowheads="1"/>
          </p:cNvSpPr>
          <p:nvPr/>
        </p:nvSpPr>
        <p:spPr bwMode="auto">
          <a:xfrm>
            <a:off x="5501332" y="4713068"/>
            <a:ext cx="3026503" cy="230832"/>
          </a:xfrm>
          <a:prstGeom prst="rect">
            <a:avLst/>
          </a:prstGeom>
          <a:noFill/>
          <a:ln>
            <a:noFill/>
          </a:ln>
        </p:spPr>
        <p:txBody>
          <a:bodyPr wrap="squar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r">
              <a:spcBef>
                <a:spcPct val="0"/>
              </a:spcBef>
              <a:buClrTx/>
              <a:buNone/>
              <a:defRPr/>
            </a:pPr>
            <a:r>
              <a:rPr lang="en-US" altLang="en-US" sz="900" b="1" dirty="0">
                <a:solidFill>
                  <a:schemeClr val="accent5"/>
                </a:solidFill>
              </a:rPr>
              <a:t>—Gavin Newsome (D), Governor of California </a:t>
            </a:r>
          </a:p>
        </p:txBody>
      </p:sp>
      <p:sp>
        <p:nvSpPr>
          <p:cNvPr id="32" name="TextBox 12">
            <a:extLst>
              <a:ext uri="{FF2B5EF4-FFF2-40B4-BE49-F238E27FC236}">
                <a16:creationId xmlns:a16="http://schemas.microsoft.com/office/drawing/2014/main" xmlns="" id="{95A4F887-71B4-6344-8B6A-253D3A1FE3B4}"/>
              </a:ext>
            </a:extLst>
          </p:cNvPr>
          <p:cNvSpPr txBox="1">
            <a:spLocks noChangeArrowheads="1"/>
          </p:cNvSpPr>
          <p:nvPr/>
        </p:nvSpPr>
        <p:spPr bwMode="auto">
          <a:xfrm>
            <a:off x="3606355" y="2469308"/>
            <a:ext cx="4921481" cy="1109733"/>
          </a:xfrm>
          <a:prstGeom prst="roundRect">
            <a:avLst>
              <a:gd name="adj" fmla="val 2351"/>
            </a:avLst>
          </a:prstGeom>
          <a:noFill/>
          <a:ln w="28575">
            <a:solidFill>
              <a:schemeClr val="accent5">
                <a:lumMod val="60000"/>
                <a:lumOff val="40000"/>
              </a:schemeClr>
            </a:solidFill>
            <a:prstDash val="sysDot"/>
          </a:ln>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spcAft>
                <a:spcPts val="100"/>
              </a:spcAft>
              <a:buNone/>
            </a:pPr>
            <a:endParaRPr lang="en-US" sz="1100" b="1" dirty="0"/>
          </a:p>
        </p:txBody>
      </p:sp>
      <p:sp>
        <p:nvSpPr>
          <p:cNvPr id="38" name="Rectangle 11"/>
          <p:cNvSpPr>
            <a:spLocks noChangeArrowheads="1"/>
          </p:cNvSpPr>
          <p:nvPr/>
        </p:nvSpPr>
        <p:spPr bwMode="auto">
          <a:xfrm>
            <a:off x="3868588" y="2623492"/>
            <a:ext cx="4535579" cy="674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buNone/>
            </a:pPr>
            <a:r>
              <a:rPr lang="en-US" sz="1050" dirty="0"/>
              <a:t>EPA and NHTSA firmly believe that this rule will benefit all Americans by improving the U.S. fleet’s fuel economy, reducing air pollution, helping make new vehicles more affordable for all Americans and saving thousands of lives.”</a:t>
            </a:r>
          </a:p>
        </p:txBody>
      </p:sp>
      <p:sp>
        <p:nvSpPr>
          <p:cNvPr id="44" name="Oval 43"/>
          <p:cNvSpPr/>
          <p:nvPr/>
        </p:nvSpPr>
        <p:spPr bwMode="auto">
          <a:xfrm>
            <a:off x="3364925" y="2248635"/>
            <a:ext cx="482862" cy="5014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45" name="TextBox 44"/>
          <p:cNvSpPr txBox="1"/>
          <p:nvPr/>
        </p:nvSpPr>
        <p:spPr>
          <a:xfrm>
            <a:off x="3354524" y="2217940"/>
            <a:ext cx="503664" cy="830997"/>
          </a:xfrm>
          <a:prstGeom prst="rect">
            <a:avLst/>
          </a:prstGeom>
          <a:noFill/>
        </p:spPr>
        <p:txBody>
          <a:bodyPr wrap="none" rtlCol="0">
            <a:spAutoFit/>
          </a:bodyPr>
          <a:lstStyle/>
          <a:p>
            <a:r>
              <a:rPr lang="en-US" sz="4800" b="1" dirty="0">
                <a:solidFill>
                  <a:schemeClr val="bg1"/>
                </a:solidFill>
              </a:rPr>
              <a:t>“</a:t>
            </a:r>
            <a:endParaRPr lang="en-US" sz="1600" b="1" dirty="0">
              <a:solidFill>
                <a:schemeClr val="bg1"/>
              </a:solidFill>
            </a:endParaRPr>
          </a:p>
        </p:txBody>
      </p:sp>
      <p:sp>
        <p:nvSpPr>
          <p:cNvPr id="46" name="TextBox 12"/>
          <p:cNvSpPr txBox="1">
            <a:spLocks noChangeArrowheads="1"/>
          </p:cNvSpPr>
          <p:nvPr/>
        </p:nvSpPr>
        <p:spPr bwMode="auto">
          <a:xfrm>
            <a:off x="5390710" y="3275832"/>
            <a:ext cx="3013457" cy="230832"/>
          </a:xfrm>
          <a:prstGeom prst="rect">
            <a:avLst/>
          </a:prstGeom>
          <a:noFill/>
          <a:ln>
            <a:noFill/>
          </a:ln>
        </p:spPr>
        <p:txBody>
          <a:bodyPr wrap="squar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r">
              <a:spcBef>
                <a:spcPct val="0"/>
              </a:spcBef>
              <a:buClrTx/>
              <a:buNone/>
              <a:defRPr/>
            </a:pPr>
            <a:r>
              <a:rPr lang="en-US" altLang="en-US" sz="900" b="1" dirty="0">
                <a:solidFill>
                  <a:schemeClr val="accent5"/>
                </a:solidFill>
                <a:latin typeface="+mj-lt"/>
              </a:rPr>
              <a:t>—</a:t>
            </a:r>
            <a:r>
              <a:rPr lang="en-US" altLang="en-US" sz="900" b="1" dirty="0">
                <a:solidFill>
                  <a:schemeClr val="accent5"/>
                </a:solidFill>
              </a:rPr>
              <a:t>Joint statement by EPA and NHTSA</a:t>
            </a:r>
          </a:p>
        </p:txBody>
      </p:sp>
      <p:sp>
        <p:nvSpPr>
          <p:cNvPr id="37" name="Rectangle 14">
            <a:extLst>
              <a:ext uri="{FF2B5EF4-FFF2-40B4-BE49-F238E27FC236}">
                <a16:creationId xmlns:a16="http://schemas.microsoft.com/office/drawing/2014/main" xmlns="" id="{377981A1-C936-0048-8278-3CD4121ED6B5}"/>
              </a:ext>
            </a:extLst>
          </p:cNvPr>
          <p:cNvSpPr>
            <a:spLocks noChangeArrowheads="1"/>
          </p:cNvSpPr>
          <p:nvPr/>
        </p:nvSpPr>
        <p:spPr bwMode="auto">
          <a:xfrm>
            <a:off x="401620" y="1580080"/>
            <a:ext cx="8250908" cy="392141"/>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mj-lt"/>
              </a:rPr>
              <a:t>The Safer Affordable Fuel-Efficient (SAFE) Vehicle Rule would cover model years 2021 through 2026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07" y="3875358"/>
            <a:ext cx="812078" cy="8120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020" y="2568422"/>
            <a:ext cx="878038" cy="878038"/>
          </a:xfrm>
          <a:prstGeom prst="rect">
            <a:avLst/>
          </a:prstGeom>
        </p:spPr>
      </p:pic>
    </p:spTree>
    <p:extLst>
      <p:ext uri="{BB962C8B-B14F-4D97-AF65-F5344CB8AC3E}">
        <p14:creationId xmlns:p14="http://schemas.microsoft.com/office/powerpoint/2010/main" val="752790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dited nov3">
      <a:dk1>
        <a:srgbClr val="FFFFFF"/>
      </a:dk1>
      <a:lt1>
        <a:srgbClr val="000000"/>
      </a:lt1>
      <a:dk2>
        <a:srgbClr val="888888"/>
      </a:dk2>
      <a:lt2>
        <a:srgbClr val="CE6C00"/>
      </a:lt2>
      <a:accent1>
        <a:srgbClr val="8B724A"/>
      </a:accent1>
      <a:accent2>
        <a:srgbClr val="55527A"/>
      </a:accent2>
      <a:accent3>
        <a:srgbClr val="477367"/>
      </a:accent3>
      <a:accent4>
        <a:srgbClr val="734761"/>
      </a:accent4>
      <a:accent5>
        <a:srgbClr val="769DA3"/>
      </a:accent5>
      <a:accent6>
        <a:srgbClr val="8A806E"/>
      </a:accent6>
      <a:hlink>
        <a:srgbClr val="8A714A"/>
      </a:hlink>
      <a:folHlink>
        <a:srgbClr val="B0966B"/>
      </a:folHlink>
    </a:clrScheme>
    <a:fontScheme name="Custom 2">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3603</Words>
  <Application>Microsoft Macintosh PowerPoint</Application>
  <PresentationFormat>On-screen Show (4:3)</PresentationFormat>
  <Paragraphs>402</Paragraphs>
  <Slides>16</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Courier New</vt:lpstr>
      <vt:lpstr>Georgia</vt:lpstr>
      <vt:lpstr>Gill Sans MT</vt:lpstr>
      <vt:lpstr>MS PGothic</vt:lpstr>
      <vt:lpstr>ＭＳ Ｐゴシック</vt:lpstr>
      <vt:lpstr>Verdana</vt:lpstr>
      <vt:lpstr>Office Theme</vt:lpstr>
      <vt:lpstr>Document</vt:lpstr>
      <vt:lpstr>PowerPoint Presentation</vt:lpstr>
      <vt:lpstr>PowerPoint Presentation</vt:lpstr>
      <vt:lpstr>Q3 issue area review: Energy</vt:lpstr>
      <vt:lpstr>Roadmap</vt:lpstr>
      <vt:lpstr>Q3 saw updated rules from the EPA</vt:lpstr>
      <vt:lpstr>The Endangered Species Act (ESA) was enacted to protect and recover at-risk American wildlife  </vt:lpstr>
      <vt:lpstr>The Trump administration’s August 2019 revisions to the ESA</vt:lpstr>
      <vt:lpstr>Environmental groups have filed a lawsuit against the DOI</vt:lpstr>
      <vt:lpstr>The EPA’s SAFE Vehicle rule amends emissions and fuel economy standards</vt:lpstr>
      <vt:lpstr>In September 2019, BLM released its finalized Environmental Impact Statement (EIS) for a leasing program off of ANWR</vt:lpstr>
      <vt:lpstr>PowerPoint Presentation</vt:lpstr>
      <vt:lpstr>PowerPoint Presentation</vt:lpstr>
      <vt:lpstr>PowerPoint Presentation</vt:lpstr>
      <vt:lpstr>S.383/H.R. 1166: Utilizing Significant Emissions with Innovative Technologies Act (USE IT) Act</vt:lpstr>
      <vt:lpstr>Potential 2019 actions by the administration and Congress</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Krislyn Smithson</dc:creator>
  <cp:lastModifiedBy>DeAndre' Smith</cp:lastModifiedBy>
  <cp:revision>13</cp:revision>
  <dcterms:created xsi:type="dcterms:W3CDTF">2019-08-27T21:47:19Z</dcterms:created>
  <dcterms:modified xsi:type="dcterms:W3CDTF">2019-11-20T20:04:40Z</dcterms:modified>
</cp:coreProperties>
</file>